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handoutMasterIdLst>
    <p:handoutMasterId r:id="rId31"/>
  </p:handoutMasterIdLst>
  <p:sldIdLst>
    <p:sldId id="354" r:id="rId2"/>
    <p:sldId id="369" r:id="rId3"/>
    <p:sldId id="384" r:id="rId4"/>
    <p:sldId id="461" r:id="rId5"/>
    <p:sldId id="473" r:id="rId6"/>
    <p:sldId id="424" r:id="rId7"/>
    <p:sldId id="430" r:id="rId8"/>
    <p:sldId id="467" r:id="rId9"/>
    <p:sldId id="468" r:id="rId10"/>
    <p:sldId id="425" r:id="rId11"/>
    <p:sldId id="431" r:id="rId12"/>
    <p:sldId id="426" r:id="rId13"/>
    <p:sldId id="435" r:id="rId14"/>
    <p:sldId id="469" r:id="rId15"/>
    <p:sldId id="471" r:id="rId16"/>
    <p:sldId id="438" r:id="rId17"/>
    <p:sldId id="472" r:id="rId18"/>
    <p:sldId id="436" r:id="rId19"/>
    <p:sldId id="465" r:id="rId20"/>
    <p:sldId id="427" r:id="rId21"/>
    <p:sldId id="433" r:id="rId22"/>
    <p:sldId id="428" r:id="rId23"/>
    <p:sldId id="434" r:id="rId24"/>
    <p:sldId id="416" r:id="rId25"/>
    <p:sldId id="462" r:id="rId26"/>
    <p:sldId id="463" r:id="rId27"/>
    <p:sldId id="464" r:id="rId28"/>
    <p:sldId id="390" r:id="rId2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CCFF"/>
    <a:srgbClr val="FF9900"/>
    <a:srgbClr val="003300"/>
    <a:srgbClr val="FFFF00"/>
    <a:srgbClr val="BBE0E3"/>
    <a:srgbClr val="FF33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492" autoAdjust="0"/>
  </p:normalViewPr>
  <p:slideViewPr>
    <p:cSldViewPr>
      <p:cViewPr>
        <p:scale>
          <a:sx n="64" d="100"/>
          <a:sy n="64" d="100"/>
        </p:scale>
        <p:origin x="-68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90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CB00783-F9C2-4219-BA5E-3D5670C83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9301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4838"/>
            <a:ext cx="54864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6A71422-12C1-49B7-8CB5-EDA4B169B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7229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8AE05CF6-D79C-4BA7-BD92-22293A55916F}" type="slidenum">
              <a:rPr lang="en-US" sz="1200">
                <a:latin typeface="Arial" charset="0"/>
              </a:rPr>
              <a:pPr algn="r" eaLnBrk="1" hangingPunct="1"/>
              <a:t>2</a:t>
            </a:fld>
            <a:endParaRPr lang="en-US" sz="1200">
              <a:latin typeface="Arial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AFC05A00-2F52-4932-9344-BA69C985A089}" type="slidenum">
              <a:rPr lang="en-US" sz="1200">
                <a:latin typeface="Arial" charset="0"/>
              </a:rPr>
              <a:pPr algn="r" eaLnBrk="1" hangingPunct="1"/>
              <a:t>11</a:t>
            </a:fld>
            <a:endParaRPr lang="en-US" sz="1200">
              <a:latin typeface="Arial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B982E0B2-C178-4936-B49E-2891D19A6711}" type="slidenum">
              <a:rPr lang="en-US" sz="1200">
                <a:latin typeface="Arial" charset="0"/>
              </a:rPr>
              <a:pPr algn="r" eaLnBrk="1" hangingPunct="1"/>
              <a:t>12</a:t>
            </a:fld>
            <a:endParaRPr lang="en-US" sz="1200">
              <a:latin typeface="Arial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609B5399-066C-4969-8924-8041489CF316}" type="slidenum">
              <a:rPr lang="en-US" sz="1200">
                <a:latin typeface="Arial" charset="0"/>
              </a:rPr>
              <a:pPr algn="r" eaLnBrk="1" hangingPunct="1"/>
              <a:t>13</a:t>
            </a:fld>
            <a:endParaRPr lang="en-US" sz="1200">
              <a:latin typeface="Arial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609B5399-066C-4969-8924-8041489CF316}" type="slidenum">
              <a:rPr lang="en-US" sz="1200">
                <a:latin typeface="Arial" charset="0"/>
              </a:rPr>
              <a:pPr algn="r" eaLnBrk="1" hangingPunct="1"/>
              <a:t>14</a:t>
            </a:fld>
            <a:endParaRPr lang="en-US" sz="1200">
              <a:latin typeface="Arial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609B5399-066C-4969-8924-8041489CF316}" type="slidenum">
              <a:rPr lang="en-US" sz="1200">
                <a:latin typeface="Arial" charset="0"/>
              </a:rPr>
              <a:pPr algn="r" eaLnBrk="1" hangingPunct="1"/>
              <a:t>15</a:t>
            </a:fld>
            <a:endParaRPr lang="en-US" sz="1200">
              <a:latin typeface="Arial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CAEF5707-649A-472B-BD1A-BE84E2405F3D}" type="slidenum">
              <a:rPr lang="en-US" sz="1200">
                <a:latin typeface="Arial" charset="0"/>
              </a:rPr>
              <a:pPr algn="r" eaLnBrk="1" hangingPunct="1"/>
              <a:t>16</a:t>
            </a:fld>
            <a:endParaRPr lang="en-US" sz="1200">
              <a:latin typeface="Arial" charset="0"/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402E4B0C-37AF-4B4B-A12E-833B2F75CF94}" type="slidenum">
              <a:rPr lang="en-US" sz="1200">
                <a:latin typeface="Arial" charset="0"/>
              </a:rPr>
              <a:pPr algn="r" eaLnBrk="1" hangingPunct="1"/>
              <a:t>17</a:t>
            </a:fld>
            <a:endParaRPr lang="en-US" sz="1200">
              <a:latin typeface="Arial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402E4B0C-37AF-4B4B-A12E-833B2F75CF94}" type="slidenum">
              <a:rPr lang="en-US" sz="1200">
                <a:latin typeface="Arial" charset="0"/>
              </a:rPr>
              <a:pPr algn="r" eaLnBrk="1" hangingPunct="1"/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402E4B0C-37AF-4B4B-A12E-833B2F75CF94}" type="slidenum">
              <a:rPr lang="en-US" sz="1200">
                <a:latin typeface="Arial" charset="0"/>
              </a:rPr>
              <a:pPr algn="r" eaLnBrk="1" hangingPunct="1"/>
              <a:t>19</a:t>
            </a:fld>
            <a:endParaRPr lang="en-US" sz="1200">
              <a:latin typeface="Arial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69F9DA37-8D11-4B1C-9E69-CD3CEB6B0989}" type="slidenum">
              <a:rPr lang="en-US" sz="1200">
                <a:latin typeface="Arial" charset="0"/>
              </a:rPr>
              <a:pPr algn="r" eaLnBrk="1" hangingPunct="1"/>
              <a:t>20</a:t>
            </a:fld>
            <a:endParaRPr lang="en-US" sz="1200">
              <a:latin typeface="Arial" charset="0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EF89B081-7B54-4CCF-93E6-D43E0ED34282}" type="slidenum">
              <a:rPr lang="en-US" sz="1200">
                <a:latin typeface="Arial" charset="0"/>
              </a:rPr>
              <a:pPr algn="r" eaLnBrk="1" hangingPunct="1"/>
              <a:t>3</a:t>
            </a:fld>
            <a:endParaRPr lang="en-US" sz="1200">
              <a:latin typeface="Arial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255AEE6F-ACA7-4DCD-9855-18C13AD546BD}" type="slidenum">
              <a:rPr lang="en-US" sz="1200">
                <a:latin typeface="Arial" charset="0"/>
              </a:rPr>
              <a:pPr algn="r" eaLnBrk="1" hangingPunct="1"/>
              <a:t>21</a:t>
            </a:fld>
            <a:endParaRPr lang="en-US" sz="1200">
              <a:latin typeface="Arial" charset="0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68611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65836113-DC54-4581-89E3-E3A29517C3A8}" type="slidenum">
              <a:rPr lang="en-US" sz="1200">
                <a:latin typeface="Arial" charset="0"/>
              </a:rPr>
              <a:pPr algn="r" eaLnBrk="1" hangingPunct="1"/>
              <a:t>22</a:t>
            </a:fld>
            <a:endParaRPr lang="en-US" sz="1200">
              <a:latin typeface="Arial" charset="0"/>
            </a:endParaRPr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69635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FF0A320C-7CD3-43D7-880C-217456DA4364}" type="slidenum">
              <a:rPr lang="en-US" sz="1200">
                <a:latin typeface="Arial" charset="0"/>
              </a:rPr>
              <a:pPr algn="r" eaLnBrk="1" hangingPunct="1"/>
              <a:t>23</a:t>
            </a:fld>
            <a:endParaRPr lang="en-US" sz="1200">
              <a:latin typeface="Arial" charset="0"/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584C738A-78B8-45E5-AB4F-D6F040DD91F9}" type="slidenum">
              <a:rPr lang="en-US" sz="1200">
                <a:latin typeface="Arial" charset="0"/>
              </a:rPr>
              <a:pPr algn="r" eaLnBrk="1" hangingPunct="1"/>
              <a:t>24</a:t>
            </a:fld>
            <a:endParaRPr lang="en-US" sz="1200">
              <a:latin typeface="Arial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584C738A-78B8-45E5-AB4F-D6F040DD91F9}" type="slidenum">
              <a:rPr lang="en-US" sz="1200">
                <a:latin typeface="Arial" charset="0"/>
              </a:rPr>
              <a:pPr algn="r" eaLnBrk="1" hangingPunct="1"/>
              <a:t>25</a:t>
            </a:fld>
            <a:endParaRPr lang="en-US" sz="1200">
              <a:latin typeface="Arial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584C738A-78B8-45E5-AB4F-D6F040DD91F9}" type="slidenum">
              <a:rPr lang="en-US" sz="1200">
                <a:latin typeface="Arial" charset="0"/>
              </a:rPr>
              <a:pPr algn="r" eaLnBrk="1" hangingPunct="1"/>
              <a:t>26</a:t>
            </a:fld>
            <a:endParaRPr lang="en-US" sz="1200">
              <a:latin typeface="Arial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584C738A-78B8-45E5-AB4F-D6F040DD91F9}" type="slidenum">
              <a:rPr lang="en-US" sz="1200">
                <a:latin typeface="Arial" charset="0"/>
              </a:rPr>
              <a:pPr algn="r" eaLnBrk="1" hangingPunct="1"/>
              <a:t>27</a:t>
            </a:fld>
            <a:endParaRPr lang="en-US" sz="1200">
              <a:latin typeface="Arial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76803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A71AE9CB-CB57-432D-B220-4A288F2FFC71}" type="slidenum">
              <a:rPr lang="en-US" sz="1200">
                <a:latin typeface="Arial" charset="0"/>
              </a:rPr>
              <a:pPr algn="r" eaLnBrk="1" hangingPunct="1"/>
              <a:t>28</a:t>
            </a:fld>
            <a:endParaRPr lang="en-US" sz="1200">
              <a:latin typeface="Arial" charset="0"/>
            </a:endParaRPr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58C8E371-CD0F-42D0-9AB6-EAEBE9076E35}" type="slidenum">
              <a:rPr lang="en-US" sz="1200">
                <a:latin typeface="Arial" charset="0"/>
              </a:rPr>
              <a:pPr algn="r" eaLnBrk="1" hangingPunct="1"/>
              <a:t>4</a:t>
            </a:fld>
            <a:endParaRPr lang="en-US" sz="1200">
              <a:latin typeface="Arial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58C8E371-CD0F-42D0-9AB6-EAEBE9076E35}" type="slidenum">
              <a:rPr lang="en-US" sz="1200">
                <a:latin typeface="Arial" charset="0"/>
              </a:rPr>
              <a:pPr algn="r" eaLnBrk="1" hangingPunct="1"/>
              <a:t>5</a:t>
            </a:fld>
            <a:endParaRPr lang="en-US" sz="1200">
              <a:latin typeface="Arial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4F63B3C3-BF11-43D9-A162-C30BC577CFCC}" type="slidenum">
              <a:rPr lang="en-US" sz="1200">
                <a:latin typeface="Arial" charset="0"/>
              </a:rPr>
              <a:pPr algn="r" eaLnBrk="1" hangingPunct="1"/>
              <a:t>6</a:t>
            </a:fld>
            <a:endParaRPr lang="en-US" sz="1200">
              <a:latin typeface="Arial" charset="0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49D6C181-D4D6-4977-A6C2-A97267AC9DCE}" type="slidenum">
              <a:rPr lang="en-US" sz="1200">
                <a:latin typeface="Arial" charset="0"/>
              </a:rPr>
              <a:pPr algn="r" eaLnBrk="1" hangingPunct="1"/>
              <a:t>7</a:t>
            </a:fld>
            <a:endParaRPr lang="en-US" sz="1200">
              <a:latin typeface="Arial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49D6C181-D4D6-4977-A6C2-A97267AC9DCE}" type="slidenum">
              <a:rPr lang="en-US" sz="1200">
                <a:latin typeface="Arial" charset="0"/>
              </a:rPr>
              <a:pPr algn="r" eaLnBrk="1" hangingPunct="1"/>
              <a:t>8</a:t>
            </a:fld>
            <a:endParaRPr lang="en-US" sz="1200">
              <a:latin typeface="Arial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49D6C181-D4D6-4977-A6C2-A97267AC9DCE}" type="slidenum">
              <a:rPr lang="en-US" sz="1200">
                <a:latin typeface="Arial" charset="0"/>
              </a:rPr>
              <a:pPr algn="r" eaLnBrk="1" hangingPunct="1"/>
              <a:t>9</a:t>
            </a:fld>
            <a:endParaRPr lang="en-US" sz="1200">
              <a:latin typeface="Arial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0BEF0BDD-B00C-468B-A0FA-11FEA5B9A362}" type="slidenum">
              <a:rPr lang="en-US" sz="1200">
                <a:latin typeface="Arial" charset="0"/>
              </a:rPr>
              <a:pPr algn="r" eaLnBrk="1" hangingPunct="1"/>
              <a:t>10</a:t>
            </a:fld>
            <a:endParaRPr lang="en-US" sz="1200">
              <a:latin typeface="Arial" charset="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A71422-12C1-49B7-8CB5-EDA4B169B1E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42DD8-ABB6-4AD2-A126-9D698F2516E0}" type="datetime1">
              <a:rPr lang="en-US" smtClean="0"/>
              <a:t>2/6/2015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B9382-7D95-4FBB-A522-7601F828C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8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1C2FA-AC15-4612-8413-6AC5B941ADF7}" type="datetime1">
              <a:rPr lang="en-US" smtClean="0"/>
              <a:t>2/6/2015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5AF6C-8254-4D7C-8E44-3EE765DE5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7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EEF0C-3315-4AF0-8A87-B8BEE23EA823}" type="datetime1">
              <a:rPr lang="en-US" smtClean="0"/>
              <a:t>2/6/2015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F07A6-F372-401E-B154-CB78D59BD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0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76E73-8006-4627-9096-0609E3AC5E22}" type="datetime1">
              <a:rPr lang="en-US" smtClean="0"/>
              <a:t>2/6/2015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A9509-B4CB-41CB-A7B8-358BA5015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4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0BECE-927F-482A-8B55-6B52B8F5355C}" type="datetime1">
              <a:rPr lang="en-US" smtClean="0"/>
              <a:t>2/6/2015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0A5BB-EA10-4DF3-8811-094F86DA8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7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621CF-D2BD-4668-9761-2A91DBC9C56E}" type="datetime1">
              <a:rPr lang="en-US" smtClean="0"/>
              <a:t>2/6/2015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19843-8672-46D6-B7F3-77BF72180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1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C5F30-3443-4960-9C84-459FE9B9E2D0}" type="datetime1">
              <a:rPr lang="en-US" smtClean="0"/>
              <a:t>2/6/2015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56084-F10B-42E8-AD71-417F0B640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6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D264E-15D1-4CA7-979D-5D4C7F13A1BF}" type="datetime1">
              <a:rPr lang="en-US" smtClean="0"/>
              <a:t>2/6/2015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C8508-6980-4E81-8CCD-0D4FE9E23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3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A37DB-3C11-44D7-93EC-EAFE7ECE3ED2}" type="datetime1">
              <a:rPr lang="en-US" smtClean="0"/>
              <a:t>2/6/2015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6777A-5295-4FF6-89A7-D5911E824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7A10A-4B37-4D8B-BF37-B14C62320390}" type="datetime1">
              <a:rPr lang="en-US" smtClean="0"/>
              <a:t>2/6/2015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F1D28-992A-4163-90DA-C83EB2FAF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5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CF129-7A07-472C-BC33-18E96007EFC5}" type="datetime1">
              <a:rPr lang="en-US" smtClean="0"/>
              <a:t>2/6/2015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3DE77-2170-4B5F-822E-1FAE32FD5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9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E8AD6296-1980-4F27-9572-0F271BC4273E}" type="datetime1">
              <a:rPr lang="en-US" smtClean="0"/>
              <a:t>2/6/2015</a:t>
            </a:fld>
            <a:endParaRPr lang="en-US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5F668AD-5B0C-49C4-82F8-7241DDBC7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343400" cy="6858000"/>
          </a:xfrm>
          <a:prstGeom prst="rect">
            <a:avLst/>
          </a:prstGeom>
          <a:effectLst>
            <a:softEdge rad="635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57141" y="2684489"/>
            <a:ext cx="4724400" cy="533400"/>
          </a:xfrm>
        </p:spPr>
        <p:txBody>
          <a:bodyPr anchor="b" anchorCtr="1"/>
          <a:lstStyle/>
          <a:p>
            <a:pPr algn="l" eaLnBrk="1" hangingPunct="1">
              <a:defRPr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Academic Associates– IIM Ahmedabad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263361" y="1905000"/>
            <a:ext cx="480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  <a:buSzPct val="60000"/>
              <a:buFont typeface="Arial" pitchFamily="34" charset="0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KALPESHKUMAR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GUPTA</a:t>
            </a:r>
          </a:p>
          <a:p>
            <a:pPr algn="ctr" eaLnBrk="0" hangingPunct="0">
              <a:spcBef>
                <a:spcPct val="20000"/>
              </a:spcBef>
              <a:buSzPct val="60000"/>
              <a:buFont typeface="Arial" pitchFamily="34" charset="0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PARTH BAROT</a:t>
            </a: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1400" b="1" dirty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pic>
        <p:nvPicPr>
          <p:cNvPr id="205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8600"/>
            <a:ext cx="1360488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 bwMode="auto">
          <a:xfrm>
            <a:off x="124760" y="152400"/>
            <a:ext cx="4066239" cy="3785652"/>
          </a:xfrm>
          <a:prstGeom prst="rect">
            <a:avLst/>
          </a:prstGeom>
          <a:solidFill>
            <a:srgbClr val="00B0F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4000" b="1" dirty="0">
                <a:latin typeface="Book Antiqua" pitchFamily="18" charset="0"/>
              </a:rPr>
              <a:t>Unconventional Human Resources Practices for Sustainability:   An Appraisal</a:t>
            </a:r>
            <a:endParaRPr lang="en-US" sz="4000" dirty="0">
              <a:latin typeface="Book Antiqu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4800" y="0"/>
            <a:ext cx="5029200" cy="1524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14800" y="6705600"/>
            <a:ext cx="5029200" cy="1524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rot="16200000">
            <a:off x="5715000" y="3352800"/>
            <a:ext cx="6705600" cy="1524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315827" y="6135688"/>
            <a:ext cx="320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1600" b="1" dirty="0">
                <a:latin typeface="Book Antiqua" pitchFamily="18" charset="0"/>
              </a:rPr>
              <a:t>4</a:t>
            </a:r>
            <a:r>
              <a:rPr lang="en-US" sz="1600" b="1" baseline="30000" dirty="0">
                <a:latin typeface="Book Antiqua" pitchFamily="18" charset="0"/>
              </a:rPr>
              <a:t>th</a:t>
            </a:r>
            <a:r>
              <a:rPr lang="en-US" sz="1600" b="1" dirty="0">
                <a:latin typeface="Book Antiqua" pitchFamily="18" charset="0"/>
              </a:rPr>
              <a:t> International Conference on Business Ethics for Good Corporate Governance &amp; </a:t>
            </a:r>
            <a:r>
              <a:rPr lang="en-US" sz="1600" b="1" dirty="0" smtClean="0">
                <a:latin typeface="Book Antiqua" pitchFamily="18" charset="0"/>
              </a:rPr>
              <a:t>Sustainability</a:t>
            </a:r>
          </a:p>
          <a:p>
            <a:pPr algn="l"/>
            <a:r>
              <a:rPr lang="en-US" sz="1600" b="1" dirty="0" smtClean="0">
                <a:latin typeface="Book Antiqua" pitchFamily="18" charset="0"/>
              </a:rPr>
              <a:t>February 6-7, 2015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2067" name="AutoShape 24" descr="data:image/jpeg;base64,/9j/4AAQSkZJRgABAQAAAQABAAD/2wCEAAkGBxISERUUEhQWFhUWGBgaFxgVFh0dHhsYICAaGhgcFxsaHCggGBwlHRwXIjIiJykrLi4uHB8zODMsNyotLisBCgoKDg0OGxAQGzQmICU0NDY0MCwsLywvLywsLCwsNCwsNSwsLCwsLCwsNCwsLCwsLDQsLCwsLCwsLCwsLCwsLP/AABEIALoAyAMBIgACEQEDEQH/xAAcAAEAAgMBAQEAAAAAAAAAAAAABgcEBQgDAQL/xABIEAACAQMCAwUFBAYHBAsAAAABAgMABBESIQUGMQcTIkFRFDJhcYFCUpGhI2JyscHRFTNTgpKishckQ0QIFjQ1VGNzwtLi8P/EABkBAQADAQEAAAAAAAAAAAAAAAACAwQBBf/EADIRAAICAQMCAgkBCQAAAAAAAAABAgMREiExBEETURQiMmGBkaGx8HEjM0JDUsHR4fH/2gAMAwEAAhEDEQA/ALxpSlAKUpQClKUApSlAKUpQClRLjHPUcBIMMmzBSXZEAydILZYsFJ8yK8r7m+aOOOQx2yLJnSWugQfTTpTf+FT8OXkQ8SPmTKlQCz57neIS9zAFaVokzMRrYddPgJ/Kse/5okkVbg2bB4ZzChjnDZfOllxpGpSdql4Ms4I+NHBY9K8GulWPvH8ChdTattI89XypZ3kcq6onV19UYEfiKqLMnvSlKHRSlKAUpSgFKUoBSlKAUpSgFKUoBSvxLIqgsxCgbkk4AHxJ6V+be4RxqRlZT0KkEfiKA9CcVFeYOchFFI9tH3+gEly4WIH01n3j8FrF59uLuNHcRCe2GjMKglnG+sHSNXpjG3XNa3lvgkzwiC4hKxxkXFoy4IXOcQuGGCRnzGN/hV0IRxqkUzm84RmRXs/tNjPLMxiuY2GgAqiTFQyDHUgjI8XmKlfB7nUrI0qyyRsVkKrpw3UDHlsRUZ4Jw5rWFm4lNG0bN3uJW/q5M6gqE7YHw8xWo452xWcJK20bTNnc+4ufXJHiqTrc3iCycjJR3ZsOauTJbmdu4KxxyFZZWYBu8kQroX1C4G/lW8g5WRHEmrU4kd/GowFfYoqgYUAAYPqKp/iHbFxF/wCrWGIfqqWP+Y1o5e0Tijf804/ZCj+FaF01zSTeCvXBPKRfVnyoqRPH3jAmaSWN0wrIX9PL1HyrCs+UHjjtY+9DCG5eeQnq+dePrlgT8qo9O0Dig/5uT66f/jW0su1jiceMyJIPR0G/1GK76LcuGHZB9i/uNRytbyCEgSFTo1AEZ+IOxqs+HwKJWJW4hSwhZpiuFeSWQ6vdjOD7rHHyrx4L22KTi7t9P60RJA/unf8AOrF4BzHZXgLW8qMxA1LsG2+8p32rO4WVJposemx7MjfCecmXbvFuQBllIEVwi+rRttJtvtiphwbjEF3EJbeRXQ+Y8j6EeRqGc1cLiuGMCqC9zONUhTeJUADgN5Np90bdSam8MMVvFhQscaL8AAAMZJ+Q61CxRwmluztblvl7GXSq14VzFNJKJ5ZJYtb/AKGNlxFNBnHgB8XeEeLBOfhirKqEoOPJOE1LgUpSoExSlKAUpSgFKUoBSleV1cLGjO7BVUEsx6ADqTQGDzDewxQMZhqU4UJjJdj7qqPMk1A+F38us8QUBimY7mzRcNbr6oB77jz23HSsu/4g7XBkuv0CuuLCf3o49Q3aTPuSMNOM7Y2rfcv8pQ24hkP9ciaXkQkCTO5MgJ8XrvWhYgtzO8zexIbadZEV191gCPLY7jrVd89dqcVqTDa6ZpuhbPgQ/HHvH4Co52ndpTOzWtk2EGVllXqx6FUP3euTVTY9K0dP0mfWn8iNl3aJseOccuLuTvLiRpG8gT4R+yvQVra3vK3KV1fvpt08I96RtkX6+Z67Crb4P2Z8PsjEbom4klcIurATVgnAUdRseua1WXV1bfRFUYSluUda2ckpxHG7n9RC37hW/t+QOKOMraSY9WKr+RbNXtx/ikdpJa2sCqklxIqgKo2jUguSB8NvmaxOfOaDFLDY25HtNyQuo9I0PVvnttVHpU5NaY8+ZN1pJtvgph+znio/5Rz8mQ/+6tLf8DuYNpoJUx5lDj8QMV0LzfzinDxFbxKZrmQKsUefkoMh6/z3rZz8TisrZTfzpqIy5bABY7kIv3R0FRXV2YTceTrqjxk5Xr0hmZGDISrDoykgj6iuh5eUeH8UjMptmh1e5IBodh97T6egIqsOcezC6swZI8zwjzUeNR+so6/MVfDqa5vD2ZXKtpZMrk7tDRLhXv4+8I2E65DDy1Oo2c4+11q57+0g4jbKNeuFyrExts6g50k+h8xXKQNSnkbnSfhsmV8cLHxxHp819GqF/S6vWhsyVdmNnwWfzLYSy3ktskbFpFDLIXJihiAADaPsSKwJGME5FSLlTmSORhbd937KMCbYayM5BUHIYDGTjBOa3vB+Jw3UKzQMGVxsf4MPUelVdPY3Pf3BkdbZFys906qoXJDJ7OVAySPXOOlZIpSTjLbH3LGtD1R7lwUrR8tcXMoaKQgyxhcsvuyIR4ZU/VP5HNbys0otPDNCeVkUpSuHRSlKAUpSgFRfnZ3dDF7O0sWgu+7AMQQFi8O5LH6Y61KK/MiBgQdwetSi8PJGSysED5SsWd5ou81W6MFktZ1193kZVUkJOcf/ALFaftg509nT2K2bDsv6VlPuJ5KPRj+Q+dTrjl9Bw2zlmCqqoCQBtqc+6PiSa5dv72SeV5ZTqkkOpj8f5eVbenr8Wet8IzTeiOkx6nvZt2fPxBu9m1JbKfkZD6L6D41qez/lNuI3Qj3ESYaVh5L5AH1P866G43bmGxlW2/RmOMmPTtp07jH4Vf1N+n1I8sjVXnd8GFxq+i4bHbLGFjiaVIyAMDSds/PpvUR7XOOvaX3DpNJaKNnkIHm3u4z66S1feYb2DjfCk7qaJLhdLlHcL4x7w3O2d8Gqz4rzdetCbO5aOVV2BdVdlI2yrg9fjVNFOWm+VymTnPsiRdpPHklurbiFlOr6QAFz4o2BB8SnyO/4Vo+auZ/bruC5jBhnCorknKhlOzL543O1aDg/CJrqURW8Zdz5DyHqT5CrE4B2P3YuIzcmPuQQXCOSxA3AHh9a0/s6ksvgq9aWcGo7R+KyR8XEmxmt+6DlfdZlw2QD7oIPTenEOYob/jNvNKT7PqjGl+ijG49MavPzqY9o3ZncXd4bi1MYEgHeB2I8YwARsc5H7qq7mbla6sHC3KYDe66nKt64Pr8DUapVzilnfB2alFlrX/PF9dcTNjw/u41RipkddWy++2DsAOmKn/DIhbqVmue9kbdmkZR/hXoormrlTj72MzTIMsY3QH0LDAb6Gpf2f8Gs3hk4hxWXKd4UUSscM/Viw6sd+nzqi7p1FeS+bbJQsfx+hJO0bs3juFa6sNPeDJeJN1f1042Vvh51SbKRsdiNiD5HzB9K6e4DzRwtlEdtcQKo6KGC/k2M1XfbNyYF/wB/tx4W/rlHqekgx6+fzBqXS3tPRP4HbYL2kRfsy5zbh9xpkJNvKQJB909A4+XnV+8ahEkQkVBMUBdI8jTISMLknbG+c1yfV89ifNBuLdrWU5kgA0kndozkD/DsPqKdXV/MQpn/AAszeXeVzbTwNPcMsx193DECYljPieIE5yOhyemNqn9Y1hYpCgSMYUEkZJO5OTud+prJrBObk8s0wjpQpSlQJClKUApSlAKUpQFL9vfGiXhtFOwBkkHx6ID+ZqoqkXaHxI3HErh85Acov7K+H9+a/PIXCfauIW8RGV16n/ZXc/wr26l4VSPPm9Usl8dmPLgsrGMEfpZQHkPxO4H0Bx+Na/jHNq8OvnhvCTbTrrifGdJ6Ohx9nz+pqZcTjlaJhCwSTHgJGRnyBHoelVZzBzrw27hMHFIJY54j4kQHKuOuhvIH4+RrzK07JOTWfuaZ4gkkV5zjacOSQtYTvJqYnQVwqg74DdSPhUm7Pu5/oq+9piPcalBljTU6gjxEZHRdvlmq94lJC0jGBGSP7Ks2psfE+Zro/krlpIuFJbSL/WxkyD1LjJ/h+Fb+onorSb/yUVxbkVunPlhw+Ax8JgYyOPFNNnO3TIO7dTtsK0/KvaLdQXhmnZ51kGllZsYBOQUHQYP5VFeOcMe1uJIH96NivzH2T9Rg1iQ+8vzH7xVioraffPci5MtDtd53mN17LCWhFu2WdWwXYqCOnQAE7etY/B+0pJofZuLRd/EekijxD5gdT8Rg1He1H/va7/bX/QlRao10wdcTspPUy2eDmzay4hFwyOSbMetjOg8A6BVOMk4yRk+VVzwlHuZILZpdMRc4LHCpq99t9ugq8exngQh4f3jDxXPibP3BkKD9CfxqnOf+AmyvpYh7movH+wxJAHy6fSoUyWuUEdnF6Uy1eC818vwMIYlRQuwkaLYn1LkZPzqxHSG5hK5WSKRSPCQVKn0I2qk+UONcFsokWZDPM4BkkMepUJ+yufIfCri5ditO6ElmI+7ffMfQ/TyNY+ojpeVn9WXVPO2xzDzDwdrO5lt33MbYB9V6qfqMVnci8c9ivopicLnTJ+w2x/DrUz7fOG6LmCcDAkRlY/rLjH5E/hVWH5ivSrkra9+5nktMjsalaLkfiHtHD7eU9TGoPzGx/dW9rxGsPBvi8rIpSlcOilKUApSlAK8rmTSjN91SfwGa9axeKD9BL/6b/uNdQZyTdyapHY/aZm/Ek1YvYNbBr+Rz1jhOP7xAqtW61af/AEf/APtVyP8Ayl/1V7XU7VSMFXtIuHjlzNFGZIYhKV3ZM4Yj9Q9M/Dzqp+b+bOCXI75rd5LkDAVlaPf0kI6gfGrpqK8x8l2Ewkme3QyaHOrGMnBwWA2Jry6JRjLfPwNVkW1sUNyJwb2ziMMZA06u8cDoEU5IHw6Cuoq5k5W5/vLIDToceEEOgzgdQGGCM1Nf9uDf+EH+OtfVU2WS2WxTVOMVuefbzwDTJFeIDhh3cuB0IxoJ9MjIqvOULET31vEV1B5AGXOMjqd/LpUr5l7Wbu5XREiQpjfbU2fIgnYY+Va3stuh/S8DSHdy4yfvEHFXV64UtS5SK5YlPY9+2S0CcVkIXGtUbOc5OMEj06AYqJ8H4c1zPHAnvSMFH8fyzU+7eJVN/Go6rD4vqdv41FeXOcLqyI7koQBsHQMB55HQ5+tSqcnSsc4OT9pnUFpbrGixoMKihVHwAwKrXt04B3tsl0g8cBw+PONv5HB+Wa06dt74GbUZ88Ptn4VruOdsdzMmiGFIs51FvHkegzsKx1dNdGalg0Ttg44NdyNxXhFsoN3C00rnxFk1LGPLSPPzyauzlzhFnGO/svDHKAcRse7b46egPyqmOAc0cKSPN5aPcXDD9JI4UgnoNA2CjGPKtvy92kWdkzLBHP7OxyImwdDefdnOyn0PptVl9U55cU/7Fdc4x5LqmgR/fVWx01AH99eX9HQ/2Uf+Bf5VXH+2u0/sJv8AL/On+2u0/sJv8v8AOsvo13kX+LDzLNjjVRhQAPQDA/AV+60XJ/M8fEYDNErKocph8ZyMHy+db2qJRcXhliaayhSlK4dFKUoBSlKAV+ZEDAg9CCDX6pQHIfFoDHPKh+zJIv4McVOew+97viWgnAljZfqMMBWv7WuF9xxSbHuygSD0397H1/fUd5f4obW5hnH/AA3DH5dD+RNe4/2tW3dHnr1ZHWteN6uY3HqrfuNfbaZXRXU5VgGB+BGRXo1eHwb+UceSDBI9CR+dfmuh/wDrZaTTvDY2Xtbp77IiKo3xuz4zvmvS74y0ODNwkhScExmJyPmo3r1vSZf0/UxaI+ZRPLXshnHtxcQaWyY/e1fZ6VOeHT8twypKj3JZGDDOcZHTNWTzRxi0srMXRtVdSUGnQqt4jjfI6ivDlHmfh1/4ViSKbGe6kjUNj1XbDD5VVO+U05YePcycYJPGSD8w8X5evZ2nme4DsADoBA2+FQ/m1eEiNP6OaUvr8fe5xowemfPOKublbmG0vbq4tltFQ2+csVQhsMV2wNulOVOY7S+uri3W0VDAWBYqhDYcptgfDNcja6+z2951w1d+TnH60+tdbzcOt1Ut3MewJ9xfLf0qLcicxWnE++0Wix9yVB1Khzq1dMD9WrF1uU3p495F04eMnOOfjTNdG8z8x2lneQWzWiuZ8YYKgC5YLuCM+dS3+ioP7GP/AAL/ACpLrcYbjyFTl4TORtqVYnbbeRG9SCJVUQodegAeJsHBx6AD8arrBPTr0Faq5aoqWOSlrDwdG9jVmY+Fxk/8Rmf8dv4VOa13LvDvZrWGH+zjVT88b/nmtjXiWS1TbPQgsRQpSlQJClKUApSlAKUpQFX9unADLbJdIPFASHx/Ztj9x3qihXX95apLG0bjKuCrA+YPWuWub+XXsLt4GzpG8bH7SeR/h9K9PorcrQ+xkvhh5Lf7FOae/tzaSH9JABpyd2jOcf4en4VZbLkYPnXJPBeLS2k6TQth0OfgR5g+oNdOcpcyw8Qt1liO/R0zujeYNUdXRolqXDJ02ZWlkds+QJbKeSbh1z3Ql9+OZNadcjGMEdT51i8Z5AurtmMsttGzEFnghcOf7zSHG1WPUA7QOZ2gu7S0bVHDOf0sitg6emlSN13xuN6qhOyUtuSU64JbmNzPwK3/AKMXh3tih0KnUwMj7HVuieKvO/4bwye2hjkkkSaFFVLhIJUYEDGdRj6fA1P7HhcMIxHGq48wN/qTuTWTKo0n5GuK79fz4B1lWcgWdvYTzTPeC4My4zHDI2TnJJZVINfjlng5truea2v7YPcM/gnidThnLgKGZSSM4qb9nyAcOt8D7J/1Gt1d2EUoIkjVweupQanO56pf67fA5GGYp/n3NTY23ENf+8TWzxEEMI4nViCPImQgfhUc4FyJdcPllaxuY+7lIJS4iLdM6cFGXpkivyeOmz4vFYW4aSKRMujNnumO4KE5IXGcrn0qxKhKUobdn7jsYqX6ogE/Ic91exXV9cIxhIKJDGVGxzg6iTjNSzmPjUdnbSTynwoNh6t9kD4k1nzzKilmIVVBJJ6ADqTXO3ahzseITaIifZoidP67dC/y9PnU6oyukk+EJNVrbkh/Eb2SeV5pTmSRizH4n0+A6CpX2T8A9r4ghYZjg/SP6Z+wD8z+6oaFJIAGSTgAeZ8q6U7MeVfYLQah+mlw0v56V/ugn8639TYq69uWZ6o6pEwpSleObhSlKAUpSgFKUoBSlKAVEu0Xk5eI2+BgTx5MTfHzVv1TUtpUoycXlHJJNYZyBd2rxO0cilHUkMrDcEVsOWuYriwm763bB6Mp91x6MKvftE7P4+IL3keEuVHhbyYfdf1+flXPvE+GTW0hinjaN16g/wAD0I+Ir2Kro3Rx9DDODgzpDk3nu14goCMEmA8UTHB+On7w+VaDty4V3lik6jxQSBsjrpOx+gOD9KoaGZkYMpKsOhU4I+RFTey7TLhoHtr1faIZF0k7LIB8GAwfrVHorhNTrJ+LmOJExvO2JFghW3iM1wY115zpVsDOcbsc5O1acdsd+h/TWsQU/qyKfoWapDyfzhwKGMJEvs52z3qEkn4vvn51MJuJ8MuoyjTWzowwQXQHH4giqXog/wB2ySzJe0VHw3tXuoYUgtreNtAO7B2JySeiketSHgPbCwcJxCDugejxqwA/aViT+FTPglvwmxj0QSW6LnJLTKxJ+LMxNYPH+cuC6GSeSKUEbqqa8/IgY/OjcJvCrYScV7RFuy4m+4te3ze6vhT+9suP7i1aXF+LwWsZkuJFjQebHr8AOpPwFUhF2h29jHJFwq3Kh3La5iSRtgaQSSceWTUH4zxy4u313ErSN8eg+SjYVa+llbPL2RxWqMduSWdoXaNJfkxQ5jtvT7UnxffYfD8agZNAMnA3J8hVsdm/Ze0hW4v1wmxjhPVvjJ6Dpt5+daW4UQKknNnr2P8AIZLC9uVwo3gRvM/fI/d+NXRXxVAGBsPhX2vJttdkss2wgorApSlVExSlKAUpSgFKUoBSlKAUpSgFaXmXli1v49FxGDj3XGzL+y3UVuqV1Np5RxpPk585q7J7y2y1v/vEX6uA6j4r9r6fhUAliKEq4KsOoYEEfMGuwq1nF+X7W6GLiCOT9pd/oRuK3V9c1tNZM8un8jk2vzpHpV/8Q7GuHucxNLD8A5Yf581pJ+xD7l3t+tH/ACNaV1lT5+xX4M0U3pHpX0Vb8fYe3ndj6R//AGra2XYpargyzyv6gYUflvR9XUv+HPCn5FGVJOXORb69I7qIqnnJJ4V+md2+gq/eCcicPtTmK3XUPtPlz9C5OKkaqAMDYVRZ13aK+ZZHp/NkI5M7NLWxxI/6af77gYU/qL5fPrU4pSsEpyk8yZojFR4FKUqJIUpSgFKUoBSlKAVBI+LcRvmmksZIYoImKR95HqMzL72TnwLnap3VWWF+3DLa6sZFmEgMptpI43YSBxldJUHDBjjfFW1rKfmV2PGPInKcxQoh7+RVeMxpMAGwsjgYUbb5PzrETmaKBJnvLiIKs7xqVVtsAHSRjJYeZG1V1fmZFlhkinaWdrGQMI2YHTjvNTAYBHxrK49dSqJ0jVtEl1dBpEh71gSgCoAQdOrzarfAWXuU+M8Fi3HNlmkoiadQ5QOBg+4RkNnGMY+Na277QrJe4KSCRZpO7yobw7dSNOfQdPOohwiOVI55hbl3Th9uqLJETl11ahgjcjbatdwV3EwmlWZ19tikaQ2xXKmIpkIq7ANgYA+NdVEN9/qJXSLT5w4nJbWM88QBeNNSgjIJyOtay35t75bGSIgJPIyyg9VKozMp9CCKzOfUZ+HThFJYoMAAk9R5Deonxvl6a24jHLboZIJTJI0YGQJ+7ZT8gy/iarqjBrD53+xOyUk9vzckHEu0OxjiaRJRKFkVGChtixxnddwBk7dcbV6WnNUMaTzXFzGYhNpjwjgqCqkIV06mbqdgdqrCGSaTvZZI5mytmxxalAvdygyIihd9I29TW+AKXhu3ila2W7kbAiYkaogEk0YyR9np51Y6YJFfiybyTe/544fAsbS3CgSrqjIVzqXOM+FTjcjrWa/MloJ44DMveygFF33BGRuBgZG4BO9Vjw3gsurVJC+l7a+aNShOkO+pFIx4Wx5V4m5uO+tEkikVYWtGCpbklgFw0jyacgr005rno8ezJeNLuWJyBeSS2ztK7O3fzgFjnwhyFHyAr34DxeSa6vonxpgkjVMDyZNRyfPesXs7hZLVw6sp9ouDhgRsZGwd/I+tajhnFPZ+JX8bRTFp5I+6IiYocR43foBnaoaU5SS/OCak1GLf5sSK35wsXLBbhCVdUOA2zMdKjp0J2z0rNHHLfOO8GRL3OMH+txnT064+lU5w2C4ujcM8cgka0BUezmNUljcOI1wo1acdT1rf8kcFuRfKZ1bQyi8bUDgTvqUqPkG6eWKlKmCT3IRuk3wTbnPi8lrAjx4y00KHUM+FmCn64r5xnj3s92iyMFg7iaWRiM40GMA7b48R6VjdpFrI9lmJC7RSxS6V6lUYM2B5nAO1RnmO9/pBbia3imKRWUsYLRspaSQodKgjJICHOK5XGLjl+8lOTTaXuJDd84281uZLO6jGiWJXZ0cgBm93BXOWGQD+dbmLmK1ZY3Eo0yMyocMMsudQ3G2MHriq24tw2QTOEhcKU4b7qHGVfxdB5Dr6V73PLty03EIUQ93Gk8ludxmS4wWAPnjS426aq74MMLcj4s/Imw514eYWnFwndIwVmw2zHpkac7+RxisLjPOVuYZVtrqNJljDhnjcqoOCCfDg7EbbkZ3FQThnDElSNl9qlbvbNJVmgCKqq3ujCjVp3yfQ9acx2sokvorVJmhdXMiNCRofK6e5bGXD77D7tSVNecZIu6eOCwOE89Wk072/eYkWTu1yrYdsZOk6cDfIwTnapHa3KSDUjBhllyPVSVYfQgiqo41GyR37BGWe3uI7uJihCkBEXZsYJPiGKsblSwaC0iR86yNb5++51v8A5iartrjHeP5sW1Tk9mbelKVQXCvhFfaUB8YVq+XeDC1jZNZkZ3Z3dgASzddhsPIVtaV3JzApSlcOjFKUoBSlKAUpSgFKUoBSlKAV8Ar7SgFKUoD5ivtKUBrOP8IW6iETMVXWjMAPeVTnSfQHFbOlKHMLORSlKHT/2Q==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68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72100"/>
            <a:ext cx="11430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70" name="TextBox 2"/>
          <p:cNvSpPr txBox="1">
            <a:spLocks noChangeArrowheads="1"/>
          </p:cNvSpPr>
          <p:nvPr/>
        </p:nvSpPr>
        <p:spPr bwMode="auto">
          <a:xfrm rot="-807452">
            <a:off x="1776413" y="3962400"/>
            <a:ext cx="1371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/>
              <a:t>Central </a:t>
            </a:r>
          </a:p>
        </p:txBody>
      </p:sp>
      <p:pic>
        <p:nvPicPr>
          <p:cNvPr id="15" name="Picture 14" descr="https://encrypted-tbn2.gstatic.com/images?q=tbn:ANd9GcRQmO4VfjTAVQmUa8Xn5PbXL7UUwkPO1XbmffbHG7CKbZ3IOOkEEQ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19" y="4146550"/>
            <a:ext cx="3941761" cy="23891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809681" y="2057400"/>
            <a:ext cx="5194051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Research </a:t>
            </a:r>
          </a:p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Methodology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2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4" name="TextBox 1"/>
          <p:cNvSpPr txBox="1">
            <a:spLocks noChangeArrowheads="1"/>
          </p:cNvSpPr>
          <p:nvPr/>
        </p:nvSpPr>
        <p:spPr bwMode="auto">
          <a:xfrm>
            <a:off x="1011836" y="1403200"/>
            <a:ext cx="7162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/>
            <a:r>
              <a:rPr lang="en-US" sz="2400" b="1" dirty="0"/>
              <a:t>Present study is based on case study method. </a:t>
            </a:r>
            <a:endParaRPr lang="en-US" sz="2400" b="1" dirty="0" smtClean="0"/>
          </a:p>
          <a:p>
            <a:pPr algn="just"/>
            <a:endParaRPr lang="en-US" sz="2400" b="1" dirty="0"/>
          </a:p>
          <a:p>
            <a:pPr algn="just"/>
            <a:r>
              <a:rPr lang="en-US" sz="2400" b="1" dirty="0" smtClean="0"/>
              <a:t>Some </a:t>
            </a:r>
            <a:r>
              <a:rPr lang="en-US" sz="2400" b="1" dirty="0"/>
              <a:t>selected organizations </a:t>
            </a:r>
            <a:r>
              <a:rPr lang="en-US" sz="2400" b="1" dirty="0" smtClean="0"/>
              <a:t>have been taken as sample </a:t>
            </a:r>
            <a:r>
              <a:rPr lang="en-US" sz="2400" b="1" dirty="0"/>
              <a:t>study. </a:t>
            </a:r>
            <a:endParaRPr lang="en-US" sz="2400" b="1" dirty="0" smtClean="0"/>
          </a:p>
          <a:p>
            <a:pPr algn="just"/>
            <a:endParaRPr lang="en-US" sz="2400" b="1" dirty="0"/>
          </a:p>
          <a:p>
            <a:pPr algn="just"/>
            <a:r>
              <a:rPr lang="en-US" sz="2400" b="1" dirty="0" smtClean="0"/>
              <a:t>There </a:t>
            </a:r>
            <a:r>
              <a:rPr lang="en-US" sz="2400" b="1" dirty="0"/>
              <a:t>are no clear literatures on unconventional human resource </a:t>
            </a:r>
            <a:r>
              <a:rPr lang="en-US" sz="2400" b="1" dirty="0" smtClean="0"/>
              <a:t>practices but </a:t>
            </a:r>
            <a:r>
              <a:rPr lang="en-US" sz="2400" b="1" dirty="0"/>
              <a:t>this can be understood from organizations’ ethical and strategic human </a:t>
            </a:r>
            <a:r>
              <a:rPr lang="en-US" sz="2400" b="1" dirty="0" smtClean="0"/>
              <a:t>resources practices</a:t>
            </a:r>
            <a:endParaRPr lang="en-US" sz="2400" b="1" dirty="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020580" y="609600"/>
            <a:ext cx="49992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2400" b="1" dirty="0" smtClean="0">
                <a:solidFill>
                  <a:srgbClr val="FF0000"/>
                </a:solidFill>
              </a:rPr>
              <a:t>Research Methodology :-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85355"/>
            <a:ext cx="685800" cy="72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2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0" y="1560503"/>
            <a:ext cx="8279955" cy="34163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Unconventional </a:t>
            </a:r>
          </a:p>
          <a:p>
            <a:pPr algn="ctr">
              <a:defRPr/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HR Practices </a:t>
            </a:r>
          </a:p>
          <a:p>
            <a:pPr algn="ctr">
              <a:defRPr/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selected organizations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95" name="TextBox 1"/>
          <p:cNvSpPr txBox="1">
            <a:spLocks noChangeArrowheads="1"/>
          </p:cNvSpPr>
          <p:nvPr/>
        </p:nvSpPr>
        <p:spPr bwMode="auto">
          <a:xfrm>
            <a:off x="838200" y="533400"/>
            <a:ext cx="594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2400" b="1" dirty="0" smtClean="0">
                <a:solidFill>
                  <a:srgbClr val="FF0000"/>
                </a:solidFill>
              </a:rPr>
              <a:t>Unconventional HR Practices :-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740764" y="1305341"/>
            <a:ext cx="76581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Cyprus Semiconductor Corporation (1982, USA)</a:t>
            </a:r>
          </a:p>
          <a:p>
            <a:pPr marL="342900" indent="-342900">
              <a:buAutoNum type="arabicPeriod"/>
            </a:pPr>
            <a:endParaRPr lang="en-US" b="1" dirty="0" smtClean="0"/>
          </a:p>
          <a:p>
            <a:pPr algn="just"/>
            <a:r>
              <a:rPr lang="en-US" dirty="0" smtClean="0"/>
              <a:t>Hire outstanding people and hold, give challenging goals, Allocate resources to increase productivity &amp; reward superior performance. Another </a:t>
            </a:r>
            <a:r>
              <a:rPr lang="en-US" dirty="0"/>
              <a:t>key principle was goal setting, employees are asked to set 5-6 goals per week. </a:t>
            </a:r>
            <a:r>
              <a:rPr lang="en-US" dirty="0" smtClean="0"/>
              <a:t>These goals </a:t>
            </a:r>
            <a:r>
              <a:rPr lang="en-US" dirty="0"/>
              <a:t>are fed in the system on Monday night and on Tuesday functional managers </a:t>
            </a:r>
            <a:r>
              <a:rPr lang="en-US" dirty="0" smtClean="0"/>
              <a:t>reviewed the </a:t>
            </a:r>
            <a:r>
              <a:rPr lang="en-US" dirty="0"/>
              <a:t>goals; this process runs every week.</a:t>
            </a:r>
            <a:r>
              <a:rPr lang="en-US" dirty="0" smtClean="0"/>
              <a:t>	</a:t>
            </a:r>
          </a:p>
          <a:p>
            <a:endParaRPr lang="en-US" dirty="0"/>
          </a:p>
          <a:p>
            <a:r>
              <a:rPr lang="en-US" b="1" dirty="0" smtClean="0"/>
              <a:t>2. Richer Sounds (1978, UK)</a:t>
            </a:r>
          </a:p>
          <a:p>
            <a:endParaRPr lang="en-US" b="1" dirty="0" smtClean="0"/>
          </a:p>
          <a:p>
            <a:pPr algn="just"/>
            <a:r>
              <a:rPr lang="en-US" dirty="0" smtClean="0"/>
              <a:t>Customers </a:t>
            </a:r>
            <a:r>
              <a:rPr lang="en-US" dirty="0"/>
              <a:t>are treated as bosses and they appraise salesperson by </a:t>
            </a:r>
            <a:r>
              <a:rPr lang="en-US" dirty="0" smtClean="0"/>
              <a:t>giving their </a:t>
            </a:r>
            <a:r>
              <a:rPr lang="en-US" dirty="0"/>
              <a:t>feedback at every instant sale transaction is done.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85355"/>
            <a:ext cx="685800" cy="72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81800" y="609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95" name="TextBox 1"/>
          <p:cNvSpPr txBox="1">
            <a:spLocks noChangeArrowheads="1"/>
          </p:cNvSpPr>
          <p:nvPr/>
        </p:nvSpPr>
        <p:spPr bwMode="auto">
          <a:xfrm>
            <a:off x="838200" y="533400"/>
            <a:ext cx="594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2400" b="1" dirty="0" smtClean="0">
                <a:solidFill>
                  <a:srgbClr val="FF0000"/>
                </a:solidFill>
              </a:rPr>
              <a:t>Unconventional HR Practices :-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878590" y="1011796"/>
            <a:ext cx="7465310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3. GE </a:t>
            </a:r>
            <a:r>
              <a:rPr lang="en-US" b="1" dirty="0" smtClean="0"/>
              <a:t>(1982, USA)</a:t>
            </a:r>
          </a:p>
          <a:p>
            <a:pPr algn="just"/>
            <a:endParaRPr lang="en-US" b="1" dirty="0"/>
          </a:p>
          <a:p>
            <a:pPr algn="just"/>
            <a:r>
              <a:rPr lang="en-US" dirty="0" smtClean="0"/>
              <a:t>Used </a:t>
            </a:r>
            <a:r>
              <a:rPr lang="en-US" dirty="0"/>
              <a:t>BCG Matrix. Focusing on STAR or CASH COW SBUs since his goal was that GE subsidies should be either #1 or #2 in the industry. </a:t>
            </a:r>
            <a:r>
              <a:rPr lang="en-US" dirty="0" smtClean="0"/>
              <a:t>Boundary </a:t>
            </a:r>
            <a:r>
              <a:rPr lang="en-US" dirty="0"/>
              <a:t>less </a:t>
            </a:r>
            <a:r>
              <a:rPr lang="en-US" dirty="0" err="1"/>
              <a:t>behaviour</a:t>
            </a:r>
            <a:r>
              <a:rPr lang="en-US" dirty="0"/>
              <a:t>, Sharing of knowledge with peers. Employees told to stretch their targets beyond normal </a:t>
            </a:r>
            <a:r>
              <a:rPr lang="en-US" dirty="0" smtClean="0"/>
              <a:t>limits.</a:t>
            </a:r>
            <a:endParaRPr lang="en-US" dirty="0"/>
          </a:p>
          <a:p>
            <a:pPr algn="just"/>
            <a:endParaRPr lang="en-US" sz="1000" b="1" dirty="0" smtClean="0"/>
          </a:p>
          <a:p>
            <a:pPr algn="just"/>
            <a:r>
              <a:rPr lang="en-US" b="1" dirty="0" smtClean="0"/>
              <a:t>4. Hindustan Petroleum Corporation (1974, India)</a:t>
            </a:r>
          </a:p>
          <a:p>
            <a:pPr algn="just"/>
            <a:endParaRPr lang="en-US" sz="1000" b="1" dirty="0" smtClean="0"/>
          </a:p>
          <a:p>
            <a:pPr algn="just"/>
            <a:r>
              <a:rPr lang="en-US" dirty="0" smtClean="0"/>
              <a:t>MDP Programmes for officers and managers. Training Need Analysis (TNA). No need to go to consultants.</a:t>
            </a:r>
          </a:p>
          <a:p>
            <a:pPr algn="just"/>
            <a:endParaRPr lang="en-US" sz="1000" dirty="0"/>
          </a:p>
          <a:p>
            <a:pPr algn="just"/>
            <a:r>
              <a:rPr lang="en-US" b="1" dirty="0" smtClean="0"/>
              <a:t>5. </a:t>
            </a:r>
            <a:r>
              <a:rPr lang="en-US" b="1" dirty="0" err="1" smtClean="0"/>
              <a:t>Hari</a:t>
            </a:r>
            <a:r>
              <a:rPr lang="en-US" b="1" dirty="0" smtClean="0"/>
              <a:t> Krishna Exports (1992, Surat, Gujarat, India)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dirty="0" smtClean="0"/>
              <a:t>Diwali Bonus. Car for 491 Employees, Funds for buying house to 207 employees &amp; for jewellery 570 employees. Mr. </a:t>
            </a:r>
            <a:r>
              <a:rPr lang="en-US" dirty="0" err="1" smtClean="0"/>
              <a:t>Savjibhai</a:t>
            </a:r>
            <a:r>
              <a:rPr lang="en-US" dirty="0" smtClean="0"/>
              <a:t> owner of co. treats employees as God.	</a:t>
            </a:r>
          </a:p>
          <a:p>
            <a:pPr algn="just"/>
            <a:endParaRPr lang="en-US" sz="1000" dirty="0"/>
          </a:p>
          <a:p>
            <a:pPr algn="just"/>
            <a:r>
              <a:rPr lang="en-US" b="1" dirty="0" smtClean="0"/>
              <a:t>6. TCS (1968, India)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dirty="0" smtClean="0"/>
              <a:t>Employee referrals.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85355"/>
            <a:ext cx="685800" cy="72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609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8590" y="1640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77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95" name="TextBox 1"/>
          <p:cNvSpPr txBox="1">
            <a:spLocks noChangeArrowheads="1"/>
          </p:cNvSpPr>
          <p:nvPr/>
        </p:nvSpPr>
        <p:spPr bwMode="auto">
          <a:xfrm>
            <a:off x="878590" y="758135"/>
            <a:ext cx="594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2400" b="1" dirty="0" smtClean="0">
                <a:solidFill>
                  <a:srgbClr val="FF0000"/>
                </a:solidFill>
              </a:rPr>
              <a:t>Unconventional HR Practices :-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889832" y="1443841"/>
            <a:ext cx="7263567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7. Amazon </a:t>
            </a:r>
            <a:r>
              <a:rPr lang="en-US" b="1" dirty="0" smtClean="0"/>
              <a:t>(1994, USA)</a:t>
            </a:r>
          </a:p>
          <a:p>
            <a:pPr algn="just"/>
            <a:endParaRPr lang="en-US" b="1" dirty="0"/>
          </a:p>
          <a:p>
            <a:pPr algn="just"/>
            <a:r>
              <a:rPr lang="en-US" dirty="0"/>
              <a:t>Placing HR and recruiting information in the middle of a firm’s primary </a:t>
            </a:r>
            <a:r>
              <a:rPr lang="en-US" dirty="0" smtClean="0"/>
              <a:t>homepage.</a:t>
            </a:r>
            <a:endParaRPr lang="en-US" dirty="0"/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8. Google (1998, USA)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dirty="0"/>
              <a:t>U.S. employees die, their surviving spouse or domestic partner will </a:t>
            </a:r>
            <a:r>
              <a:rPr lang="en-US" dirty="0" smtClean="0"/>
              <a:t>receive 50</a:t>
            </a:r>
            <a:r>
              <a:rPr lang="en-US" dirty="0"/>
              <a:t>% of the employee’s paycheck each year for the next 10 </a:t>
            </a:r>
            <a:r>
              <a:rPr lang="en-US" dirty="0" smtClean="0"/>
              <a:t>years</a:t>
            </a:r>
            <a:r>
              <a:rPr lang="en-US" dirty="0"/>
              <a:t>.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b="1" dirty="0" smtClean="0"/>
              <a:t>9. Foursquare etc. (2009, USA)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dirty="0" smtClean="0"/>
              <a:t>Offer </a:t>
            </a:r>
            <a:r>
              <a:rPr lang="en-US" dirty="0"/>
              <a:t>unlimited amounts of vacation and sick </a:t>
            </a:r>
            <a:r>
              <a:rPr lang="en-US" dirty="0" smtClean="0"/>
              <a:t>leave.</a:t>
            </a:r>
          </a:p>
          <a:p>
            <a:pPr algn="just"/>
            <a:endParaRPr lang="en-US" dirty="0"/>
          </a:p>
          <a:p>
            <a:pPr algn="just"/>
            <a:r>
              <a:rPr lang="en-US" b="1" dirty="0" smtClean="0"/>
              <a:t>10. Edelman (1952, </a:t>
            </a:r>
            <a:r>
              <a:rPr lang="en-US" b="1" dirty="0"/>
              <a:t>USA</a:t>
            </a:r>
            <a:r>
              <a:rPr lang="en-US" b="1" dirty="0" smtClean="0"/>
              <a:t>)</a:t>
            </a:r>
          </a:p>
          <a:p>
            <a:pPr algn="just"/>
            <a:endParaRPr lang="en-US" b="1" dirty="0"/>
          </a:p>
          <a:p>
            <a:pPr algn="just"/>
            <a:r>
              <a:rPr lang="en-US" dirty="0" smtClean="0"/>
              <a:t>Uses employee social media contacts.</a:t>
            </a: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85355"/>
            <a:ext cx="685800" cy="72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78590" y="1640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21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664618" y="2284274"/>
            <a:ext cx="5484195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Conclusion &amp; 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Discussion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734" y="1295400"/>
            <a:ext cx="6858000" cy="15240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Organization </a:t>
            </a:r>
            <a:r>
              <a:rPr lang="en-US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can only achieve the competitive sustainable 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growth when </a:t>
            </a:r>
            <a:r>
              <a:rPr lang="en-US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all the HR practices are aligned to the </a:t>
            </a:r>
            <a:r>
              <a:rPr lang="en-US" sz="2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business model and the organization culture</a:t>
            </a:r>
            <a:r>
              <a:rPr lang="en-US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621108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Conclusion :-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85355"/>
            <a:ext cx="685800" cy="72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A9509-B4CB-41CB-A7B8-358BA5015E5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53200" y="598535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67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7162800" cy="26670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"</a:t>
            </a:r>
            <a:r>
              <a:rPr lang="en-US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You must treat your employees with respect and </a:t>
            </a: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dignity because </a:t>
            </a:r>
            <a:r>
              <a:rPr lang="en-US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 the most automated factory in the world, you need the power of human mind. </a:t>
            </a: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 is </a:t>
            </a:r>
            <a:r>
              <a:rPr lang="en-US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what brings in innovation. </a:t>
            </a:r>
            <a:endParaRPr lang="en-US" sz="20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endParaRPr lang="en-US" sz="20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</a:t>
            </a:r>
            <a:r>
              <a:rPr lang="en-US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you want high quality minds to work for you, then you </a:t>
            </a: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must protect </a:t>
            </a:r>
            <a:r>
              <a:rPr lang="en-US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respect and </a:t>
            </a: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dignity.”</a:t>
            </a:r>
            <a:endParaRPr lang="en-US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733800"/>
            <a:ext cx="3954462" cy="16269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08795" y="5581763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Mr. Narayan Murthy</a:t>
            </a:r>
          </a:p>
          <a:p>
            <a:pPr algn="ctr"/>
            <a:r>
              <a:rPr lang="en-US" dirty="0" smtClean="0"/>
              <a:t>Founder of Infosys</a:t>
            </a: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85355"/>
            <a:ext cx="685800" cy="72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A9509-B4CB-41CB-A7B8-358BA5015E5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53200" y="616081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304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376044" y="1905000"/>
            <a:ext cx="6701156" cy="2734945"/>
            <a:chOff x="0" y="0"/>
            <a:chExt cx="4953000" cy="1743075"/>
          </a:xfrm>
        </p:grpSpPr>
        <p:grpSp>
          <p:nvGrpSpPr>
            <p:cNvPr id="18" name="Group 17"/>
            <p:cNvGrpSpPr/>
            <p:nvPr/>
          </p:nvGrpSpPr>
          <p:grpSpPr>
            <a:xfrm>
              <a:off x="0" y="0"/>
              <a:ext cx="4953000" cy="1743075"/>
              <a:chOff x="0" y="0"/>
              <a:chExt cx="4953000" cy="1743075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0" y="0"/>
                <a:ext cx="1628775" cy="173355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>
                    <a:solidFill>
                      <a:srgbClr val="FFFFFF"/>
                    </a:solidFill>
                    <a:effectLst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Fundamental HR Practices</a:t>
                </a:r>
                <a:endParaRPr lang="en-US" sz="1400"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666875" y="0"/>
                <a:ext cx="1628775" cy="173355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>
                    <a:solidFill>
                      <a:srgbClr val="FFFFFF"/>
                    </a:solidFill>
                    <a:effectLst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Fundamental HR Practices</a:t>
                </a:r>
                <a:endParaRPr lang="en-US" sz="1400"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>
                    <a:solidFill>
                      <a:srgbClr val="FFFFFF"/>
                    </a:solidFill>
                    <a:effectLst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+ </a:t>
                </a:r>
                <a:endParaRPr lang="en-US" sz="1400"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>
                    <a:solidFill>
                      <a:srgbClr val="FFFFFF"/>
                    </a:solidFill>
                    <a:effectLst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Legal Requirement</a:t>
                </a:r>
                <a:endParaRPr lang="en-US" sz="1400"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324225" y="0"/>
                <a:ext cx="1628775" cy="174307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>
                    <a:solidFill>
                      <a:srgbClr val="FFFFFF"/>
                    </a:solidFill>
                    <a:effectLst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Fundamental HR Practices</a:t>
                </a:r>
                <a:endParaRPr lang="en-US" sz="1400"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>
                    <a:solidFill>
                      <a:srgbClr val="FFFFFF"/>
                    </a:solidFill>
                    <a:effectLst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+ </a:t>
                </a:r>
                <a:endParaRPr lang="en-US" sz="1400"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>
                    <a:solidFill>
                      <a:srgbClr val="FFFFFF"/>
                    </a:solidFill>
                    <a:effectLst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Legal Requirement</a:t>
                </a:r>
                <a:endParaRPr lang="en-US" sz="1400"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>
                    <a:solidFill>
                      <a:srgbClr val="FFFFFF"/>
                    </a:solidFill>
                    <a:effectLst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+</a:t>
                </a:r>
                <a:endParaRPr lang="en-US" sz="1400"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>
                    <a:solidFill>
                      <a:srgbClr val="FFFFFF"/>
                    </a:solidFill>
                    <a:effectLst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Unconventional HR Practices</a:t>
                </a:r>
                <a:endParaRPr lang="en-US" sz="1400"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V="1">
              <a:off x="1009650" y="1619250"/>
              <a:ext cx="1228725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2781300" y="1628775"/>
              <a:ext cx="1228725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905000" y="4866014"/>
            <a:ext cx="912813" cy="34009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effectLst/>
                <a:ea typeface="Verdana" pitchFamily="34" charset="0"/>
                <a:cs typeface="Verdana" pitchFamily="34" charset="0"/>
              </a:rPr>
              <a:t>Zone A</a:t>
            </a:r>
            <a:endParaRPr lang="en-US" sz="1400" dirty="0">
              <a:effectLst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4404451" y="4901320"/>
            <a:ext cx="1005749" cy="34009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effectLst/>
                <a:ea typeface="Verdana" pitchFamily="34" charset="0"/>
                <a:cs typeface="Verdana" pitchFamily="34" charset="0"/>
              </a:rPr>
              <a:t>Zone B</a:t>
            </a:r>
            <a:endParaRPr lang="en-US" sz="1400" dirty="0">
              <a:effectLst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6606289" y="4885611"/>
            <a:ext cx="990599" cy="34009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effectLst/>
                <a:ea typeface="Verdana" pitchFamily="34" charset="0"/>
                <a:cs typeface="Verdana" pitchFamily="34" charset="0"/>
              </a:rPr>
              <a:t>Zone C</a:t>
            </a:r>
            <a:endParaRPr lang="en-US" sz="1400" dirty="0">
              <a:effectLst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2552066" y="1158284"/>
            <a:ext cx="384873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Verdana" pitchFamily="34" charset="0"/>
                <a:cs typeface="Verdana" pitchFamily="34" charset="0"/>
              </a:rPr>
              <a:t>Zone of HR Practices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85355"/>
            <a:ext cx="685800" cy="72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A9509-B4CB-41CB-A7B8-358BA5015E5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914400" y="457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062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3657600" y="449263"/>
            <a:ext cx="502920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eaLnBrk="0" hangingPunct="0"/>
            <a:endParaRPr lang="en-US" sz="2500" dirty="0">
              <a:solidFill>
                <a:srgbClr val="003300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eaLnBrk="0" hangingPunct="0"/>
            <a:r>
              <a:rPr lang="en-US" sz="2500" b="1" u="sng" dirty="0">
                <a:solidFill>
                  <a:srgbClr val="FF3300"/>
                </a:solidFill>
                <a:ea typeface="Verdana" pitchFamily="34" charset="0"/>
                <a:cs typeface="Verdana" pitchFamily="34" charset="0"/>
              </a:rPr>
              <a:t>Outline of the </a:t>
            </a:r>
            <a:r>
              <a:rPr lang="en-US" sz="2500" b="1" u="sng" dirty="0" smtClean="0">
                <a:solidFill>
                  <a:srgbClr val="FF3300"/>
                </a:solidFill>
                <a:ea typeface="Verdana" pitchFamily="34" charset="0"/>
                <a:cs typeface="Verdana" pitchFamily="34" charset="0"/>
              </a:rPr>
              <a:t>presentation</a:t>
            </a:r>
          </a:p>
          <a:p>
            <a:pPr marL="342900" indent="-342900" eaLnBrk="0" hangingPunct="0"/>
            <a:endParaRPr lang="en-US" sz="2500" dirty="0">
              <a:solidFill>
                <a:srgbClr val="003300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eaLnBrk="0" hangingPunct="0">
              <a:buFontTx/>
              <a:buAutoNum type="arabicPeriod"/>
            </a:pPr>
            <a:r>
              <a:rPr lang="en-US" sz="2500" b="1" dirty="0">
                <a:solidFill>
                  <a:srgbClr val="003300"/>
                </a:solidFill>
                <a:ea typeface="Verdana" pitchFamily="34" charset="0"/>
                <a:cs typeface="Verdana" pitchFamily="34" charset="0"/>
              </a:rPr>
              <a:t>Introduction</a:t>
            </a:r>
          </a:p>
          <a:p>
            <a:pPr marL="342900" indent="-342900" eaLnBrk="0" hangingPunct="0">
              <a:buFontTx/>
              <a:buAutoNum type="arabicPeriod"/>
            </a:pPr>
            <a:r>
              <a:rPr lang="en-US" sz="2500" b="1" dirty="0" smtClean="0">
                <a:solidFill>
                  <a:srgbClr val="003300"/>
                </a:solidFill>
                <a:ea typeface="Verdana" pitchFamily="34" charset="0"/>
                <a:cs typeface="Verdana" pitchFamily="34" charset="0"/>
              </a:rPr>
              <a:t>Literature Review</a:t>
            </a:r>
            <a:endParaRPr lang="en-US" sz="2500" b="1" dirty="0">
              <a:solidFill>
                <a:srgbClr val="003300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eaLnBrk="0" hangingPunct="0">
              <a:buFontTx/>
              <a:buAutoNum type="arabicPeriod"/>
            </a:pPr>
            <a:r>
              <a:rPr lang="en-US" sz="2500" b="1" dirty="0">
                <a:solidFill>
                  <a:srgbClr val="003300"/>
                </a:solidFill>
                <a:ea typeface="Verdana" pitchFamily="34" charset="0"/>
                <a:cs typeface="Verdana" pitchFamily="34" charset="0"/>
              </a:rPr>
              <a:t>Research Methodology</a:t>
            </a:r>
          </a:p>
          <a:p>
            <a:pPr marL="342900" indent="-342900" eaLnBrk="0" hangingPunct="0">
              <a:buFontTx/>
              <a:buAutoNum type="arabicPeriod"/>
            </a:pPr>
            <a:r>
              <a:rPr lang="en-US" sz="2500" b="1" dirty="0" smtClean="0">
                <a:solidFill>
                  <a:srgbClr val="003300"/>
                </a:solidFill>
                <a:ea typeface="Verdana" pitchFamily="34" charset="0"/>
                <a:cs typeface="Verdana" pitchFamily="34" charset="0"/>
              </a:rPr>
              <a:t>Unconventional HRPs in selected organizations.</a:t>
            </a:r>
            <a:endParaRPr lang="en-US" sz="2500" b="1" dirty="0">
              <a:solidFill>
                <a:srgbClr val="003300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eaLnBrk="0" hangingPunct="0">
              <a:buFontTx/>
              <a:buAutoNum type="arabicPeriod"/>
            </a:pPr>
            <a:r>
              <a:rPr lang="en-US" sz="2500" b="1" dirty="0" smtClean="0">
                <a:solidFill>
                  <a:srgbClr val="003300"/>
                </a:solidFill>
                <a:ea typeface="Verdana" pitchFamily="34" charset="0"/>
                <a:cs typeface="Verdana" pitchFamily="34" charset="0"/>
              </a:rPr>
              <a:t>Conclusion &amp; Discussion</a:t>
            </a:r>
          </a:p>
          <a:p>
            <a:pPr marL="342900" indent="-342900" eaLnBrk="0" hangingPunct="0">
              <a:buFontTx/>
              <a:buAutoNum type="arabicPeriod"/>
            </a:pPr>
            <a:r>
              <a:rPr lang="en-US" sz="2500" b="1" dirty="0" smtClean="0">
                <a:solidFill>
                  <a:srgbClr val="003300"/>
                </a:solidFill>
                <a:ea typeface="Verdana" pitchFamily="34" charset="0"/>
                <a:cs typeface="Verdana" pitchFamily="34" charset="0"/>
              </a:rPr>
              <a:t>Managerial </a:t>
            </a:r>
            <a:r>
              <a:rPr lang="en-US" sz="2500" b="1" dirty="0">
                <a:solidFill>
                  <a:srgbClr val="003300"/>
                </a:solidFill>
                <a:ea typeface="Verdana" pitchFamily="34" charset="0"/>
                <a:cs typeface="Verdana" pitchFamily="34" charset="0"/>
              </a:rPr>
              <a:t>Implications</a:t>
            </a:r>
          </a:p>
          <a:p>
            <a:pPr marL="342900" indent="-342900" eaLnBrk="0" hangingPunct="0">
              <a:buFontTx/>
              <a:buAutoNum type="arabicPeriod"/>
            </a:pPr>
            <a:r>
              <a:rPr lang="en-US" sz="2500" b="1" dirty="0" smtClean="0">
                <a:solidFill>
                  <a:srgbClr val="003300"/>
                </a:solidFill>
                <a:ea typeface="Verdana" pitchFamily="34" charset="0"/>
                <a:cs typeface="Verdana" pitchFamily="34" charset="0"/>
              </a:rPr>
              <a:t>Limitation of the Study &amp; Scope </a:t>
            </a:r>
            <a:r>
              <a:rPr lang="en-US" sz="2500" b="1" dirty="0">
                <a:solidFill>
                  <a:srgbClr val="003300"/>
                </a:solidFill>
                <a:ea typeface="Verdana" pitchFamily="34" charset="0"/>
                <a:cs typeface="Verdana" pitchFamily="34" charset="0"/>
              </a:rPr>
              <a:t>of future study</a:t>
            </a:r>
          </a:p>
          <a:p>
            <a:pPr marL="342900" indent="-342900" eaLnBrk="0" hangingPunct="0">
              <a:buFontTx/>
              <a:buAutoNum type="arabicPeriod"/>
            </a:pPr>
            <a:r>
              <a:rPr lang="en-US" sz="2500" b="1" dirty="0">
                <a:solidFill>
                  <a:srgbClr val="003300"/>
                </a:solidFill>
                <a:ea typeface="Verdana" pitchFamily="34" charset="0"/>
                <a:cs typeface="Verdana" pitchFamily="34" charset="0"/>
              </a:rPr>
              <a:t>Q &amp; A</a:t>
            </a:r>
          </a:p>
          <a:p>
            <a:pPr marL="342900" indent="-342900" eaLnBrk="0" hangingPunct="0">
              <a:buFontTx/>
              <a:buAutoNum type="arabicPeriod"/>
            </a:pPr>
            <a:endParaRPr lang="en-US" sz="2500" b="1" dirty="0">
              <a:solidFill>
                <a:srgbClr val="0033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85355"/>
            <a:ext cx="685800" cy="72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3319073" cy="36065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877819" y="2057400"/>
            <a:ext cx="5057795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Managerial </a:t>
            </a:r>
          </a:p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Implications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3" name="Rectangle 1"/>
          <p:cNvSpPr>
            <a:spLocks noChangeArrowheads="1"/>
          </p:cNvSpPr>
          <p:nvPr/>
        </p:nvSpPr>
        <p:spPr bwMode="auto">
          <a:xfrm>
            <a:off x="914400" y="1525494"/>
            <a:ext cx="73152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200" b="1" dirty="0"/>
              <a:t>Present study can help other organizations to implement one or more uncommon </a:t>
            </a:r>
            <a:r>
              <a:rPr lang="en-US" sz="2200" b="1" dirty="0" smtClean="0"/>
              <a:t>human resources </a:t>
            </a:r>
            <a:r>
              <a:rPr lang="en-US" sz="2200" b="1" dirty="0"/>
              <a:t>practices as discussed above. </a:t>
            </a:r>
            <a:endParaRPr lang="en-US" sz="2200" b="1" dirty="0" smtClean="0"/>
          </a:p>
          <a:p>
            <a:pPr algn="just"/>
            <a:endParaRPr lang="en-US" sz="2200" b="1" dirty="0"/>
          </a:p>
          <a:p>
            <a:pPr algn="just"/>
            <a:r>
              <a:rPr lang="en-US" sz="2200" b="1" dirty="0" smtClean="0"/>
              <a:t>These </a:t>
            </a:r>
            <a:r>
              <a:rPr lang="en-US" sz="2200" b="1" dirty="0"/>
              <a:t>practices will help them to </a:t>
            </a:r>
            <a:r>
              <a:rPr lang="en-US" sz="2200" b="1" dirty="0" smtClean="0"/>
              <a:t>make sustainable development.</a:t>
            </a:r>
            <a:endParaRPr lang="en-US" sz="2200" b="1" dirty="0"/>
          </a:p>
        </p:txBody>
      </p:sp>
      <p:sp>
        <p:nvSpPr>
          <p:cNvPr id="2" name="Rectangle 1"/>
          <p:cNvSpPr/>
          <p:nvPr/>
        </p:nvSpPr>
        <p:spPr>
          <a:xfrm>
            <a:off x="914400" y="604603"/>
            <a:ext cx="4849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Managerial Implications :-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85355"/>
            <a:ext cx="685800" cy="72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2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85800" y="1298893"/>
            <a:ext cx="7207548" cy="393954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Limitation of </a:t>
            </a:r>
          </a:p>
          <a:p>
            <a:pPr algn="ctr">
              <a:defRPr/>
            </a:pPr>
            <a:r>
              <a:rPr lang="en-US" sz="5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Research </a:t>
            </a:r>
            <a:r>
              <a:rPr lang="en-US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paper</a:t>
            </a:r>
          </a:p>
          <a:p>
            <a:pPr algn="ctr">
              <a:defRPr/>
            </a:pPr>
            <a:r>
              <a:rPr lang="en-US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&amp;</a:t>
            </a:r>
          </a:p>
          <a:p>
            <a:pPr algn="ctr">
              <a:defRPr/>
            </a:pPr>
            <a:r>
              <a:rPr lang="en-US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Future Scope of Research</a:t>
            </a:r>
            <a:endParaRPr lang="en-US" sz="5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51" name="Rectangle 1"/>
          <p:cNvSpPr>
            <a:spLocks noChangeArrowheads="1"/>
          </p:cNvSpPr>
          <p:nvPr/>
        </p:nvSpPr>
        <p:spPr bwMode="auto">
          <a:xfrm>
            <a:off x="1143000" y="1752600"/>
            <a:ext cx="6781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Present study is limited to selected organizations. </a:t>
            </a:r>
            <a:endParaRPr lang="en-US" sz="2400" b="1" dirty="0" smtClean="0"/>
          </a:p>
          <a:p>
            <a:pPr algn="just"/>
            <a:endParaRPr lang="en-US" sz="2400" b="1" dirty="0"/>
          </a:p>
          <a:p>
            <a:pPr algn="just"/>
            <a:r>
              <a:rPr lang="en-US" sz="2400" b="1" dirty="0" smtClean="0"/>
              <a:t>One </a:t>
            </a:r>
            <a:r>
              <a:rPr lang="en-US" sz="2400" b="1" dirty="0"/>
              <a:t>can take up other organizations </a:t>
            </a:r>
            <a:r>
              <a:rPr lang="en-US" sz="2400" b="1" dirty="0" smtClean="0"/>
              <a:t>having Unconventional </a:t>
            </a:r>
            <a:r>
              <a:rPr lang="en-US" sz="2400" b="1" dirty="0"/>
              <a:t>Human Resources </a:t>
            </a:r>
            <a:r>
              <a:rPr lang="en-US" sz="2400" b="1" dirty="0" smtClean="0"/>
              <a:t>Practices </a:t>
            </a:r>
            <a:r>
              <a:rPr lang="en-US" sz="2400" b="1" dirty="0"/>
              <a:t>for </a:t>
            </a:r>
            <a:r>
              <a:rPr lang="en-US" sz="2400" b="1" dirty="0" smtClean="0"/>
              <a:t>his </a:t>
            </a:r>
            <a:r>
              <a:rPr lang="en-US" sz="2400" b="1" dirty="0"/>
              <a:t>study.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3000" y="533400"/>
            <a:ext cx="632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Limitations of the Study &amp; Future Scope of the Study :-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85355"/>
            <a:ext cx="685800" cy="72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23" name="Rectangle 1"/>
          <p:cNvSpPr>
            <a:spLocks noChangeArrowheads="1"/>
          </p:cNvSpPr>
          <p:nvPr/>
        </p:nvSpPr>
        <p:spPr bwMode="auto">
          <a:xfrm>
            <a:off x="838200" y="38100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References :-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824" name="TextBox 1"/>
          <p:cNvSpPr txBox="1">
            <a:spLocks noChangeArrowheads="1"/>
          </p:cNvSpPr>
          <p:nvPr/>
        </p:nvSpPr>
        <p:spPr bwMode="auto">
          <a:xfrm>
            <a:off x="838200" y="762000"/>
            <a:ext cx="69342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sz="1200" dirty="0"/>
          </a:p>
          <a:p>
            <a:r>
              <a:rPr lang="en-US" sz="1200" dirty="0"/>
              <a:t>Becker B. E., M. A. </a:t>
            </a:r>
            <a:r>
              <a:rPr lang="en-US" sz="1200" dirty="0" err="1"/>
              <a:t>Huselid</a:t>
            </a:r>
            <a:r>
              <a:rPr lang="en-US" sz="1200" dirty="0"/>
              <a:t> &amp; D. Ulrich (2001), “The HR Scorecard: Linking People, Strategy and Performance”, </a:t>
            </a:r>
            <a:r>
              <a:rPr lang="en-US" sz="1200" i="1" dirty="0"/>
              <a:t>Harvard Business School Press</a:t>
            </a:r>
            <a:r>
              <a:rPr lang="en-US" sz="1200" dirty="0"/>
              <a:t>, Boston, </a:t>
            </a:r>
            <a:r>
              <a:rPr lang="en-US" sz="1200" dirty="0" smtClean="0"/>
              <a:t>MA</a:t>
            </a:r>
          </a:p>
          <a:p>
            <a:endParaRPr lang="en-US" sz="1200" dirty="0"/>
          </a:p>
          <a:p>
            <a:r>
              <a:rPr lang="en-US" sz="1200" dirty="0"/>
              <a:t>Cam Caldwell, Do X Truong, Pham T. </a:t>
            </a:r>
            <a:r>
              <a:rPr lang="en-US" sz="1200" dirty="0" err="1"/>
              <a:t>Linh</a:t>
            </a:r>
            <a:r>
              <a:rPr lang="en-US" sz="1200" dirty="0"/>
              <a:t> &amp; </a:t>
            </a:r>
            <a:r>
              <a:rPr lang="en-US" sz="1200" dirty="0" err="1"/>
              <a:t>Anh</a:t>
            </a:r>
            <a:r>
              <a:rPr lang="en-US" sz="1200" dirty="0"/>
              <a:t> Tuan (2011), “Strategic Human Resource Management as Ethical Stewardship”, </a:t>
            </a:r>
            <a:r>
              <a:rPr lang="en-US" sz="1200" i="1" dirty="0"/>
              <a:t>Journal of Business Ethics</a:t>
            </a:r>
            <a:r>
              <a:rPr lang="en-US" sz="1200" dirty="0"/>
              <a:t>, 2011, </a:t>
            </a:r>
            <a:r>
              <a:rPr lang="en-US" sz="1200" dirty="0" smtClean="0"/>
              <a:t>98:171-182</a:t>
            </a:r>
          </a:p>
          <a:p>
            <a:endParaRPr lang="en-US" sz="1200" dirty="0"/>
          </a:p>
          <a:p>
            <a:r>
              <a:rPr lang="en-US" sz="1200" dirty="0" err="1"/>
              <a:t>Carloz</a:t>
            </a:r>
            <a:r>
              <a:rPr lang="en-US" sz="1200" dirty="0"/>
              <a:t>, S. (1987), Moments of Truth London: Harper and Row, Drummond, H. and </a:t>
            </a:r>
            <a:r>
              <a:rPr lang="en-US" sz="1200" dirty="0" err="1"/>
              <a:t>Chell</a:t>
            </a:r>
            <a:r>
              <a:rPr lang="en-US" sz="1200" dirty="0"/>
              <a:t>, E. 1992, Hills, S. 1991, </a:t>
            </a:r>
            <a:r>
              <a:rPr lang="en-US" sz="1200" i="1" dirty="0"/>
              <a:t>British Journal of Industrial Relations</a:t>
            </a:r>
            <a:r>
              <a:rPr lang="en-US" sz="1200" dirty="0"/>
              <a:t>, 29(4), 541-69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dirty="0"/>
              <a:t>Harmon, J., Fairfield, K.D., &amp; </a:t>
            </a:r>
            <a:r>
              <a:rPr lang="en-US" sz="1200" dirty="0" err="1"/>
              <a:t>Wirtenberg</a:t>
            </a:r>
            <a:r>
              <a:rPr lang="en-US" sz="1200" dirty="0"/>
              <a:t>, J. (2010), “Missing an opportunity: HR leadership and sustainability”, </a:t>
            </a:r>
            <a:r>
              <a:rPr lang="en-US" sz="1200" i="1" dirty="0"/>
              <a:t>People &amp; Strategy</a:t>
            </a:r>
            <a:r>
              <a:rPr lang="en-US" sz="1200" dirty="0"/>
              <a:t>, 33(1): 16-21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dirty="0" err="1"/>
              <a:t>Huselid</a:t>
            </a:r>
            <a:r>
              <a:rPr lang="en-US" sz="1200" dirty="0"/>
              <a:t> M. A. (1995), ‘The Impact of Human Resource Management Practices on Turnover, Productivity and Corporate Financial Performance’, </a:t>
            </a:r>
            <a:r>
              <a:rPr lang="en-US" sz="1200" i="1" dirty="0"/>
              <a:t>Academy of Management Journal</a:t>
            </a:r>
            <a:r>
              <a:rPr lang="en-US" sz="1200" dirty="0"/>
              <a:t>, 38, 635–672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dirty="0"/>
              <a:t>James N. Baron &amp; David M. Kreps (1999), “Consistent Human Resources Practices”, </a:t>
            </a:r>
            <a:r>
              <a:rPr lang="en-US" sz="1200" i="1" dirty="0"/>
              <a:t>California Management Review</a:t>
            </a:r>
            <a:r>
              <a:rPr lang="en-US" sz="1200" dirty="0"/>
              <a:t>, Vol. 41, No. 3, Spring </a:t>
            </a:r>
            <a:r>
              <a:rPr lang="en-US" sz="1200" dirty="0" smtClean="0"/>
              <a:t>1999</a:t>
            </a:r>
          </a:p>
          <a:p>
            <a:endParaRPr lang="en-US" sz="1200" dirty="0"/>
          </a:p>
          <a:p>
            <a:r>
              <a:rPr lang="en-US" sz="1200" dirty="0"/>
              <a:t>Jay </a:t>
            </a:r>
            <a:r>
              <a:rPr lang="en-US" sz="1200" dirty="0" err="1"/>
              <a:t>Liebowitz</a:t>
            </a:r>
            <a:r>
              <a:rPr lang="en-US" sz="1200" dirty="0"/>
              <a:t> (2010), “The Role of HR in achieving a sustainability culture”, </a:t>
            </a:r>
            <a:r>
              <a:rPr lang="en-US" sz="1200" i="1" dirty="0"/>
              <a:t>Journal of Sustainable Development</a:t>
            </a:r>
            <a:r>
              <a:rPr lang="en-US" sz="1200" dirty="0"/>
              <a:t>, Vol. 3, No. 4, December </a:t>
            </a:r>
            <a:r>
              <a:rPr lang="en-US" sz="1200" dirty="0" smtClean="0"/>
              <a:t>2010</a:t>
            </a:r>
          </a:p>
          <a:p>
            <a:endParaRPr lang="en-US" sz="1200" dirty="0"/>
          </a:p>
          <a:p>
            <a:r>
              <a:rPr lang="en-US" sz="1200" dirty="0" err="1"/>
              <a:t>Ketter</a:t>
            </a:r>
            <a:r>
              <a:rPr lang="en-US" sz="1200" dirty="0"/>
              <a:t>, Paula. (2008), </a:t>
            </a:r>
            <a:r>
              <a:rPr lang="en-US" sz="1200" i="1" dirty="0"/>
              <a:t>“What’s the big deal about employee engagement”</a:t>
            </a:r>
            <a:r>
              <a:rPr lang="en-US" sz="1200" dirty="0"/>
              <a:t>, T + D, January, 2008, </a:t>
            </a:r>
            <a:r>
              <a:rPr lang="en-US" sz="1200" dirty="0" err="1"/>
              <a:t>pp</a:t>
            </a:r>
            <a:r>
              <a:rPr lang="en-US" sz="1200" dirty="0"/>
              <a:t> 44-49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dirty="0" err="1"/>
              <a:t>Marchington</a:t>
            </a:r>
            <a:r>
              <a:rPr lang="en-US" sz="1200" dirty="0"/>
              <a:t> M, Goodman J, Wilkinson A. &amp; </a:t>
            </a:r>
            <a:r>
              <a:rPr lang="en-US" sz="1200" dirty="0" err="1"/>
              <a:t>Ackers</a:t>
            </a:r>
            <a:r>
              <a:rPr lang="en-US" sz="1200" dirty="0"/>
              <a:t>, P. (1992), </a:t>
            </a:r>
            <a:r>
              <a:rPr lang="en-US" sz="1200" i="1" dirty="0"/>
              <a:t>“New Development in Employee involvement”</a:t>
            </a:r>
            <a:r>
              <a:rPr lang="en-US" sz="1200" dirty="0"/>
              <a:t>, Employment Department Research Paper Series </a:t>
            </a:r>
            <a:r>
              <a:rPr lang="en-US" sz="1200" dirty="0" smtClean="0"/>
              <a:t>No.2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6934200" y="6400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85355"/>
            <a:ext cx="685800" cy="72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24" name="TextBox 1"/>
          <p:cNvSpPr txBox="1">
            <a:spLocks noChangeArrowheads="1"/>
          </p:cNvSpPr>
          <p:nvPr/>
        </p:nvSpPr>
        <p:spPr bwMode="auto">
          <a:xfrm>
            <a:off x="990600" y="650072"/>
            <a:ext cx="693420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600" b="1" dirty="0" err="1" smtClean="0"/>
              <a:t>Cont</a:t>
            </a:r>
            <a:r>
              <a:rPr lang="en-US" sz="1600" b="1" dirty="0" smtClean="0"/>
              <a:t>…</a:t>
            </a:r>
            <a:endParaRPr lang="en-US" sz="1600" b="1" dirty="0"/>
          </a:p>
          <a:p>
            <a:r>
              <a:rPr lang="en-US" sz="1200" dirty="0"/>
              <a:t> </a:t>
            </a:r>
          </a:p>
          <a:p>
            <a:r>
              <a:rPr lang="en-US" sz="1200" dirty="0" smtClean="0"/>
              <a:t>Mary </a:t>
            </a:r>
            <a:r>
              <a:rPr lang="en-US" sz="1200" dirty="0"/>
              <a:t>Dunlap &amp; Debra M </a:t>
            </a:r>
            <a:r>
              <a:rPr lang="en-US" sz="1200" dirty="0" err="1"/>
              <a:t>Girvin</a:t>
            </a:r>
            <a:r>
              <a:rPr lang="en-US" sz="1200" dirty="0"/>
              <a:t> (2009), “Human Capital Best Practices, Keep your employees happy and regulator at bay”, </a:t>
            </a:r>
            <a:r>
              <a:rPr lang="en-US" sz="1200" i="1" dirty="0"/>
              <a:t>Practice Management Solutions</a:t>
            </a:r>
            <a:r>
              <a:rPr lang="en-US" sz="1200" dirty="0"/>
              <a:t>, December </a:t>
            </a:r>
            <a:r>
              <a:rPr lang="en-US" sz="1200" dirty="0" smtClean="0"/>
              <a:t>2009</a:t>
            </a:r>
          </a:p>
          <a:p>
            <a:endParaRPr lang="en-US" sz="1200" dirty="0"/>
          </a:p>
          <a:p>
            <a:r>
              <a:rPr lang="en-US" sz="1200" dirty="0"/>
              <a:t>Michael R </a:t>
            </a:r>
            <a:r>
              <a:rPr lang="en-US" sz="1200" dirty="0" err="1"/>
              <a:t>Losey</a:t>
            </a:r>
            <a:r>
              <a:rPr lang="en-US" sz="1200" dirty="0"/>
              <a:t> (1997), “The Future HR Professional: Competency Buttressed by Advocacy and </a:t>
            </a:r>
            <a:r>
              <a:rPr lang="en-US" sz="1200" dirty="0" err="1"/>
              <a:t>Ethios</a:t>
            </a:r>
            <a:r>
              <a:rPr lang="en-US" sz="1200" dirty="0"/>
              <a:t>”, </a:t>
            </a:r>
            <a:r>
              <a:rPr lang="en-US" sz="1200" i="1" dirty="0"/>
              <a:t>Human Resource Management</a:t>
            </a:r>
            <a:r>
              <a:rPr lang="en-US" sz="1200" dirty="0"/>
              <a:t>, Spring 1997, Vol. 36, No. 1, </a:t>
            </a:r>
            <a:r>
              <a:rPr lang="en-US" sz="1200" dirty="0" err="1"/>
              <a:t>pp</a:t>
            </a:r>
            <a:r>
              <a:rPr lang="en-US" sz="1200" dirty="0"/>
              <a:t> 147-150 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/>
              <a:t>Michael R. </a:t>
            </a:r>
            <a:r>
              <a:rPr lang="en-US" sz="1200" dirty="0" err="1"/>
              <a:t>Losey</a:t>
            </a:r>
            <a:r>
              <a:rPr lang="en-US" sz="1200" dirty="0"/>
              <a:t> (1999), “Mastering the Competencies of HR Management”, </a:t>
            </a:r>
            <a:r>
              <a:rPr lang="en-US" sz="1200" i="1" dirty="0"/>
              <a:t>Human Resource Management</a:t>
            </a:r>
            <a:r>
              <a:rPr lang="en-US" sz="1200" dirty="0"/>
              <a:t>, Summer 1999, Vol. 38, No. 2, </a:t>
            </a:r>
            <a:r>
              <a:rPr lang="en-US" sz="1200" dirty="0" err="1"/>
              <a:t>pp</a:t>
            </a:r>
            <a:r>
              <a:rPr lang="en-US" sz="1200" dirty="0"/>
              <a:t> </a:t>
            </a:r>
            <a:r>
              <a:rPr lang="en-US" sz="1200" dirty="0" smtClean="0"/>
              <a:t>99-102</a:t>
            </a:r>
          </a:p>
          <a:p>
            <a:endParaRPr lang="en-US" sz="1200" dirty="0"/>
          </a:p>
          <a:p>
            <a:r>
              <a:rPr lang="en-US" sz="1200" dirty="0"/>
              <a:t>Mohan </a:t>
            </a:r>
            <a:r>
              <a:rPr lang="en-US" sz="1200" dirty="0" err="1"/>
              <a:t>Thite</a:t>
            </a:r>
            <a:r>
              <a:rPr lang="en-US" sz="1200" dirty="0"/>
              <a:t> (2013), “Ethics and human resource management and development in a global context: case study of an Indian Multinational”, </a:t>
            </a:r>
            <a:r>
              <a:rPr lang="en-US" sz="1200" i="1" dirty="0"/>
              <a:t>Human Resource Development International</a:t>
            </a:r>
            <a:r>
              <a:rPr lang="en-US" sz="1200" dirty="0"/>
              <a:t>, January 28, 2013 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/>
              <a:t>Oliver </a:t>
            </a:r>
            <a:r>
              <a:rPr lang="en-US" sz="1200" dirty="0" err="1"/>
              <a:t>Landreth</a:t>
            </a:r>
            <a:r>
              <a:rPr lang="en-US" sz="1200" dirty="0"/>
              <a:t> (2014), “Put your employees first if you want to succeed”, August 13, 2014, retrieved from http://hrinsights.blogs.xerox.com/2014/08/13/global-put-your-employees-first-if-you-want-to-succeed/#.VJr4JsAAEA on November 20, </a:t>
            </a:r>
            <a:r>
              <a:rPr lang="en-US" sz="1200" dirty="0" smtClean="0"/>
              <a:t>2014</a:t>
            </a:r>
          </a:p>
          <a:p>
            <a:endParaRPr lang="en-US" sz="1200" dirty="0"/>
          </a:p>
          <a:p>
            <a:r>
              <a:rPr lang="en-US" sz="1200" dirty="0"/>
              <a:t>Oliver N., </a:t>
            </a:r>
            <a:r>
              <a:rPr lang="en-US" sz="1200" dirty="0" err="1"/>
              <a:t>Delbridge</a:t>
            </a:r>
            <a:r>
              <a:rPr lang="en-US" sz="1200" dirty="0"/>
              <a:t> R., Jones D. &amp; Lowe J. (1994), “World Class Manufacturing: Further evidence in the Lean Production debate”, </a:t>
            </a:r>
            <a:r>
              <a:rPr lang="en-US" sz="1200" i="1" dirty="0"/>
              <a:t>British Journal of Management</a:t>
            </a:r>
            <a:r>
              <a:rPr lang="en-US" sz="1200" dirty="0"/>
              <a:t>, </a:t>
            </a:r>
            <a:r>
              <a:rPr lang="en-US" sz="1200" dirty="0" err="1"/>
              <a:t>pp</a:t>
            </a:r>
            <a:r>
              <a:rPr lang="en-US" sz="1200" dirty="0"/>
              <a:t> </a:t>
            </a:r>
            <a:r>
              <a:rPr lang="en-US" sz="1200" dirty="0" smtClean="0"/>
              <a:t>53-63</a:t>
            </a:r>
          </a:p>
          <a:p>
            <a:endParaRPr lang="en-US" sz="1200" dirty="0"/>
          </a:p>
          <a:p>
            <a:r>
              <a:rPr lang="en-US" sz="1200" dirty="0"/>
              <a:t>Paul L Schumann (2001), “A moral principles framework for human resource management ethics”, </a:t>
            </a:r>
            <a:r>
              <a:rPr lang="en-US" sz="1200" i="1" dirty="0"/>
              <a:t>Human Resource Management Review</a:t>
            </a:r>
            <a:r>
              <a:rPr lang="en-US" sz="1200" dirty="0"/>
              <a:t>, 11(2001), </a:t>
            </a:r>
            <a:r>
              <a:rPr lang="en-US" sz="1200" dirty="0" err="1"/>
              <a:t>pp</a:t>
            </a:r>
            <a:r>
              <a:rPr lang="en-US" sz="1200" dirty="0"/>
              <a:t> </a:t>
            </a:r>
            <a:r>
              <a:rPr lang="en-US" sz="1200" dirty="0" smtClean="0"/>
              <a:t>93-111</a:t>
            </a:r>
          </a:p>
          <a:p>
            <a:endParaRPr lang="en-US" sz="1200" dirty="0"/>
          </a:p>
          <a:p>
            <a:r>
              <a:rPr lang="en-US" sz="1200" dirty="0"/>
              <a:t>Peters T. &amp; Waterman R. (1982), “In search of Excellence”, New York: Harper and </a:t>
            </a:r>
            <a:r>
              <a:rPr lang="en-US" sz="1200" dirty="0" smtClean="0"/>
              <a:t>Row</a:t>
            </a:r>
          </a:p>
          <a:p>
            <a:endParaRPr lang="en-US" sz="1200" dirty="0"/>
          </a:p>
          <a:p>
            <a:r>
              <a:rPr lang="en-US" sz="1200" dirty="0"/>
              <a:t>Powell T. C (1995), “Total quality management as competitive advantage: a review and empirical study”, </a:t>
            </a:r>
            <a:r>
              <a:rPr lang="en-US" sz="1200" i="1" dirty="0"/>
              <a:t>Strategic Management Journal</a:t>
            </a:r>
            <a:r>
              <a:rPr lang="en-US" sz="1200" dirty="0"/>
              <a:t>, 16(1), January, </a:t>
            </a:r>
            <a:r>
              <a:rPr lang="en-US" sz="1200" dirty="0" err="1"/>
              <a:t>pp</a:t>
            </a:r>
            <a:r>
              <a:rPr lang="en-US" sz="1200" dirty="0"/>
              <a:t> </a:t>
            </a:r>
            <a:r>
              <a:rPr lang="en-US" sz="1200" dirty="0" smtClean="0"/>
              <a:t>15-17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934200" y="6400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85355"/>
            <a:ext cx="685800" cy="72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2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24" name="TextBox 1"/>
          <p:cNvSpPr txBox="1">
            <a:spLocks noChangeArrowheads="1"/>
          </p:cNvSpPr>
          <p:nvPr/>
        </p:nvSpPr>
        <p:spPr bwMode="auto">
          <a:xfrm>
            <a:off x="838200" y="866775"/>
            <a:ext cx="693420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b="1" dirty="0" err="1"/>
              <a:t>Cont</a:t>
            </a:r>
            <a:r>
              <a:rPr lang="en-US" sz="1400" b="1" dirty="0"/>
              <a:t>…</a:t>
            </a:r>
          </a:p>
          <a:p>
            <a:r>
              <a:rPr lang="en-US" sz="1200" dirty="0"/>
              <a:t> </a:t>
            </a:r>
          </a:p>
          <a:p>
            <a:r>
              <a:rPr lang="en-US" sz="1200" dirty="0" err="1" smtClean="0"/>
              <a:t>Recichheld</a:t>
            </a:r>
            <a:r>
              <a:rPr lang="en-US" sz="1200" dirty="0" smtClean="0"/>
              <a:t> </a:t>
            </a:r>
            <a:r>
              <a:rPr lang="en-US" sz="1200" dirty="0"/>
              <a:t>F. &amp; </a:t>
            </a:r>
            <a:r>
              <a:rPr lang="en-US" sz="1200" dirty="0" err="1"/>
              <a:t>Sasser</a:t>
            </a:r>
            <a:r>
              <a:rPr lang="en-US" sz="1200" dirty="0"/>
              <a:t> W. (1990), “Zero Defection: Quality comes to services”, </a:t>
            </a:r>
            <a:r>
              <a:rPr lang="en-US" sz="1200" i="1" dirty="0"/>
              <a:t>Harvard Business Review</a:t>
            </a:r>
            <a:r>
              <a:rPr lang="en-US" sz="1200" dirty="0"/>
              <a:t>, Sept-Oct, 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err="1"/>
              <a:t>Serkan</a:t>
            </a:r>
            <a:r>
              <a:rPr lang="en-US" sz="1200" dirty="0"/>
              <a:t> </a:t>
            </a:r>
            <a:r>
              <a:rPr lang="en-US" sz="1200" dirty="0" err="1"/>
              <a:t>Bayraktaroğlu</a:t>
            </a:r>
            <a:r>
              <a:rPr lang="en-US" sz="1200" dirty="0"/>
              <a:t> &amp; </a:t>
            </a:r>
            <a:r>
              <a:rPr lang="en-US" sz="1200" dirty="0" err="1"/>
              <a:t>Sevdiye</a:t>
            </a:r>
            <a:r>
              <a:rPr lang="en-US" sz="1200" dirty="0"/>
              <a:t> </a:t>
            </a:r>
            <a:r>
              <a:rPr lang="en-US" sz="1200" dirty="0" err="1"/>
              <a:t>Ersoy</a:t>
            </a:r>
            <a:r>
              <a:rPr lang="en-US" sz="1200" dirty="0"/>
              <a:t> </a:t>
            </a:r>
            <a:r>
              <a:rPr lang="en-US" sz="1200" dirty="0" err="1"/>
              <a:t>Yılmaz</a:t>
            </a:r>
            <a:r>
              <a:rPr lang="en-US" sz="1200" dirty="0"/>
              <a:t> (2012), “The Relationship between Business Ethics Practices and Organization Performances in Human Resource </a:t>
            </a:r>
            <a:endParaRPr lang="en-US" sz="1200" dirty="0" smtClean="0"/>
          </a:p>
          <a:p>
            <a:r>
              <a:rPr lang="en-US" sz="1200" dirty="0" smtClean="0"/>
              <a:t>Management</a:t>
            </a:r>
            <a:r>
              <a:rPr lang="en-US" sz="1200" dirty="0"/>
              <a:t>:  The Case of the Fortune 500 Turkey”, </a:t>
            </a:r>
            <a:r>
              <a:rPr lang="en-US" sz="1200" i="1" dirty="0"/>
              <a:t>Turkish Journal of Business Ethics</a:t>
            </a:r>
            <a:r>
              <a:rPr lang="en-US" sz="1200" dirty="0"/>
              <a:t>, November 2012, Vol. 5, Issue 10, </a:t>
            </a:r>
            <a:r>
              <a:rPr lang="en-US" sz="1200" dirty="0" err="1"/>
              <a:t>pp</a:t>
            </a:r>
            <a:r>
              <a:rPr lang="en-US" sz="1200" dirty="0"/>
              <a:t> 139-148</a:t>
            </a:r>
          </a:p>
          <a:p>
            <a:endParaRPr lang="en-US" sz="1200" dirty="0" smtClean="0"/>
          </a:p>
          <a:p>
            <a:r>
              <a:rPr lang="en-US" sz="1200" dirty="0" smtClean="0"/>
              <a:t>Sullivan </a:t>
            </a:r>
            <a:r>
              <a:rPr lang="en-US" sz="1200" dirty="0"/>
              <a:t>John (2012), </a:t>
            </a:r>
            <a:r>
              <a:rPr lang="en-US" sz="1200" i="1" dirty="0"/>
              <a:t>“Bold &amp; Outrageous HR Practices That May Indicate Your Approach is Too Conservative”</a:t>
            </a:r>
            <a:r>
              <a:rPr lang="en-US" sz="1200" dirty="0"/>
              <a:t>, August 20, 2012 retrieved from http://www.ere.net/2012/08/20/bold-and-outrageous-hr-practices-that-may-indicate-your-approach-is-too-conservative-part-1-of-2/ on December 5, 2014</a:t>
            </a:r>
          </a:p>
          <a:p>
            <a:endParaRPr lang="en-US" sz="1200" dirty="0" smtClean="0"/>
          </a:p>
          <a:p>
            <a:r>
              <a:rPr lang="en-US" sz="1200" dirty="0" smtClean="0"/>
              <a:t>Tamar </a:t>
            </a:r>
            <a:r>
              <a:rPr lang="en-US" sz="1200" dirty="0"/>
              <a:t>Shultz &amp; Yael </a:t>
            </a:r>
            <a:r>
              <a:rPr lang="en-US" sz="1200" dirty="0" err="1"/>
              <a:t>Brender-Ilan</a:t>
            </a:r>
            <a:r>
              <a:rPr lang="en-US" sz="1200" dirty="0"/>
              <a:t> (2004), “Beyond Justice: introducing personal moral philosophies to ethical evaluations of human resources practices”, </a:t>
            </a:r>
            <a:r>
              <a:rPr lang="en-US" sz="1200" i="1" dirty="0"/>
              <a:t>Business Ethics: A European Review</a:t>
            </a:r>
            <a:r>
              <a:rPr lang="en-US" sz="1200" dirty="0"/>
              <a:t>, Vol. 13, No. 4, October 2004</a:t>
            </a:r>
          </a:p>
          <a:p>
            <a:endParaRPr lang="en-US" sz="1200" dirty="0" smtClean="0"/>
          </a:p>
          <a:p>
            <a:r>
              <a:rPr lang="en-US" sz="1200" dirty="0" smtClean="0"/>
              <a:t>Wilkinson </a:t>
            </a:r>
            <a:r>
              <a:rPr lang="en-US" sz="1200" dirty="0"/>
              <a:t>A. (1994), “Managing Human Recourse for quality”, In Dale, B. G. Managing Quality, 2nd, </a:t>
            </a:r>
            <a:r>
              <a:rPr lang="en-US" sz="1200" dirty="0" err="1"/>
              <a:t>Hemel</a:t>
            </a:r>
            <a:r>
              <a:rPr lang="en-US" sz="1200" dirty="0"/>
              <a:t> Hempstead: Prentice-Hall.</a:t>
            </a:r>
          </a:p>
          <a:p>
            <a:endParaRPr lang="en-US" sz="1200" dirty="0" smtClean="0"/>
          </a:p>
          <a:p>
            <a:r>
              <a:rPr lang="en-US" sz="1200" dirty="0" err="1" smtClean="0"/>
              <a:t>Wirtenberg</a:t>
            </a:r>
            <a:r>
              <a:rPr lang="en-US" sz="1200" dirty="0" smtClean="0"/>
              <a:t> </a:t>
            </a:r>
            <a:r>
              <a:rPr lang="en-US" sz="1200" dirty="0" err="1"/>
              <a:t>Jeana</a:t>
            </a:r>
            <a:r>
              <a:rPr lang="en-US" sz="1200" dirty="0"/>
              <a:t>, Harmon Joel, Russell William G &amp; Fairfield Kent D (2007), “HR’s Role in Building a Sustainable Enterprise: Insights From Some of the World’s Best Companies”, </a:t>
            </a:r>
            <a:r>
              <a:rPr lang="en-US" sz="1200" i="1" dirty="0"/>
              <a:t>Human Resource Planning</a:t>
            </a:r>
            <a:r>
              <a:rPr lang="en-US" sz="1200" dirty="0"/>
              <a:t>, 2007, Vol. 30 Issue 1, p10</a:t>
            </a:r>
          </a:p>
          <a:p>
            <a:r>
              <a:rPr lang="en-US" sz="1200" b="1" dirty="0"/>
              <a:t> 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934200" y="6400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85355"/>
            <a:ext cx="685800" cy="72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893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24" name="TextBox 1"/>
          <p:cNvSpPr txBox="1">
            <a:spLocks noChangeArrowheads="1"/>
          </p:cNvSpPr>
          <p:nvPr/>
        </p:nvSpPr>
        <p:spPr bwMode="auto">
          <a:xfrm>
            <a:off x="838200" y="866775"/>
            <a:ext cx="6934200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b="1" dirty="0" err="1"/>
              <a:t>Cont</a:t>
            </a:r>
            <a:r>
              <a:rPr lang="en-US" sz="1400" b="1" dirty="0"/>
              <a:t>…</a:t>
            </a:r>
          </a:p>
          <a:p>
            <a:r>
              <a:rPr lang="en-US" sz="1200" dirty="0"/>
              <a:t> </a:t>
            </a:r>
          </a:p>
          <a:p>
            <a:r>
              <a:rPr lang="en-US" sz="1200" b="1" dirty="0"/>
              <a:t>Other Sources :- </a:t>
            </a:r>
            <a:endParaRPr lang="en-US" sz="1200" b="1" dirty="0" smtClean="0"/>
          </a:p>
          <a:p>
            <a:endParaRPr lang="en-US" sz="1200" dirty="0"/>
          </a:p>
          <a:p>
            <a:r>
              <a:rPr lang="en-US" sz="1200" dirty="0"/>
              <a:t>Brief History of Human Resources and HR Management, http://</a:t>
            </a:r>
            <a:r>
              <a:rPr lang="en-US" sz="1200" dirty="0" smtClean="0"/>
              <a:t>www.creativehrm.com/hr-management-history.html</a:t>
            </a:r>
          </a:p>
          <a:p>
            <a:endParaRPr lang="en-US" sz="1200" dirty="0"/>
          </a:p>
          <a:p>
            <a:r>
              <a:rPr lang="en-US" sz="1200" dirty="0"/>
              <a:t>Byrne, John., “Jack, ”Business Week, June </a:t>
            </a:r>
            <a:r>
              <a:rPr lang="en-US" sz="1200" dirty="0" smtClean="0"/>
              <a:t>8,1998</a:t>
            </a:r>
          </a:p>
          <a:p>
            <a:endParaRPr lang="en-US" sz="1200" dirty="0"/>
          </a:p>
          <a:p>
            <a:r>
              <a:rPr lang="en-US" sz="1200" dirty="0" err="1"/>
              <a:t>Flipczak</a:t>
            </a:r>
            <a:r>
              <a:rPr lang="en-US" sz="1200" dirty="0"/>
              <a:t>, Bob, “CEOs, who Train ”Training, June, 1996</a:t>
            </a:r>
          </a:p>
          <a:p>
            <a:endParaRPr lang="en-US" sz="1200" dirty="0" smtClean="0"/>
          </a:p>
          <a:p>
            <a:r>
              <a:rPr lang="en-US" sz="1200" dirty="0" smtClean="0"/>
              <a:t>GE </a:t>
            </a:r>
            <a:r>
              <a:rPr lang="en-US" sz="1200" dirty="0"/>
              <a:t>Electric: 1984 (HBS case 385-315)</a:t>
            </a:r>
          </a:p>
          <a:p>
            <a:endParaRPr lang="en-US" sz="1200" dirty="0" smtClean="0"/>
          </a:p>
          <a:p>
            <a:r>
              <a:rPr lang="en-US" sz="1200" dirty="0" err="1" smtClean="0"/>
              <a:t>Hodgetts</a:t>
            </a:r>
            <a:r>
              <a:rPr lang="en-US" sz="1200" dirty="0"/>
              <a:t>, Richard M.: A conversation with </a:t>
            </a:r>
            <a:r>
              <a:rPr lang="en-US" sz="1200" dirty="0" err="1"/>
              <a:t>Steave</a:t>
            </a:r>
            <a:r>
              <a:rPr lang="en-US" sz="1200" dirty="0"/>
              <a:t> Kerr, GE’s Chief learning Officer,” Organization Dynamics, March 22, 1996</a:t>
            </a:r>
          </a:p>
          <a:p>
            <a:endParaRPr lang="en-US" sz="1200" dirty="0" smtClean="0"/>
          </a:p>
          <a:p>
            <a:r>
              <a:rPr lang="en-US" sz="1200" dirty="0" smtClean="0"/>
              <a:t>Indian </a:t>
            </a:r>
            <a:r>
              <a:rPr lang="en-US" sz="1200" dirty="0"/>
              <a:t>Institute of Management, Ahmedabad Case, IIMA/BP0315</a:t>
            </a:r>
          </a:p>
          <a:p>
            <a:endParaRPr lang="en-US" sz="1200" dirty="0" smtClean="0"/>
          </a:p>
          <a:p>
            <a:r>
              <a:rPr lang="en-US" sz="1200" dirty="0" smtClean="0"/>
              <a:t>No </a:t>
            </a:r>
            <a:r>
              <a:rPr lang="en-US" sz="1200" dirty="0"/>
              <a:t>Excuses Management, </a:t>
            </a:r>
            <a:r>
              <a:rPr lang="en-US" sz="1200" i="1" dirty="0"/>
              <a:t>Harvard Business Review</a:t>
            </a:r>
            <a:r>
              <a:rPr lang="en-US" sz="1200" dirty="0"/>
              <a:t>, July-August 1990 </a:t>
            </a:r>
          </a:p>
          <a:p>
            <a:endParaRPr lang="en-US" sz="1200" dirty="0" smtClean="0"/>
          </a:p>
          <a:p>
            <a:r>
              <a:rPr lang="en-US" sz="1200" dirty="0" smtClean="0"/>
              <a:t>Prime </a:t>
            </a:r>
            <a:r>
              <a:rPr lang="en-US" sz="1200" dirty="0"/>
              <a:t>Time: Meet </a:t>
            </a:r>
            <a:r>
              <a:rPr lang="en-US" sz="1200" dirty="0" err="1"/>
              <a:t>Savjibhai</a:t>
            </a:r>
            <a:r>
              <a:rPr lang="en-US" sz="1200" dirty="0"/>
              <a:t> </a:t>
            </a:r>
            <a:r>
              <a:rPr lang="en-US" sz="1200" dirty="0" err="1"/>
              <a:t>Dholakiya</a:t>
            </a:r>
            <a:r>
              <a:rPr lang="en-US" sz="1200" dirty="0"/>
              <a:t>, Gujarat's diamond merchant with a heart of gold, https://www.youtube.com/watch?v=eyzBQljI_Lw published on October 21, 2014</a:t>
            </a:r>
          </a:p>
          <a:p>
            <a:r>
              <a:rPr lang="en-US" sz="1200" b="1" dirty="0"/>
              <a:t> </a:t>
            </a:r>
            <a:endParaRPr lang="en-US" sz="12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85355"/>
            <a:ext cx="685800" cy="72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03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pic>
        <p:nvPicPr>
          <p:cNvPr id="38921" name="Picture 18" descr="https://encrypted-tbn0.gstatic.com/images?q=tbn:ANd9GcT2qSE5laPRasI5mxX57Mo4AdHTNQW2i62aCERN3vXlJkS-ny2bZ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884" y="3429000"/>
            <a:ext cx="31242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2" name="AutoShape 20" descr="data:image/jpeg;base64,/9j/4AAQSkZJRgABAQAAAQABAAD/2wCEAAkGBxAQEBUSEhQSFhUSDxYUGBUVFhUYEhIVFhEWFxQVFxUYHCggGBolGxQUITEhJikrLi4uFx8zODMsNygtLisBCgoKDg0OGxAQGiwlICUuLCw2LS4tLCwsLCwsLCwsLDcvLC8sLCwsLCwsLCwsLCwsLCwsLCwsLCwsLCwsLCw0N//AABEIAJYBTwMBIgACEQEDEQH/xAAcAAEAAgIDAQAAAAAAAAAAAAAABAYHCAECBQP/xABCEAACAQMABQcJBgQFBQAAAAAAAQIDBBEFBhIhMQcTMkFRcbEUIkJhcoGRobJEYoKSwtEjU8HwM1KDw9JDY4Sis//EABkBAQEBAQEBAAAAAAAAAAAAAAABAgMEBf/EACkRAQEAAQIEBgICAwAAAAAAAAABAgMREhMhUQQUMUFhkVLwoeEiQtH/2gAMAwEAAhEDEQA/AM4gAAAAAAAAAAAAAAAAAAAAAAAAAAAAAAAAAAAAAAAAAAAAAAAAAAAAAAAAAAAAAAAAAAAAAAAAAAAAAAAAAAAAAAAAAAAAAAAAAAAAAAAAAAAAAAAAAAAAAAAAAAAAAAAAAAAAAAAAAAAAAAAAAACHHSlBz2FUhtdmevszwyTCSy+i2WAAKgAdJVorjKK96A7g+DvaS41Kf5o/udfL6P8AMp/mj+5OKd12qSCN5fS/zr3b/A58th973Qm/6E48e5w3skAjeWw+/wDkn+xzG9g+G0/wy3fInMw7w4b2SAAbQAAAAAAAAAAAAAAAAAAAAAAfOdeEeMorvaRFq6ZtYdKvQj31ILxYE4HiVtbtGw6V5ar/AFYPwZEq8oGiY8buj+Hal9KY2FmBTK3KjoeP2hvupVn+kiVeV7RK4Sry7qT/AFNF2ovwMa1eWjRy6NK6l+Gmv1kOry3Wy6NtWffOC8MjhoysDDlxy4ZTULTDaeG62cPqeFDefbVbTt3eW3O85XypyjLZlUwmsNde7c4/E56ufLm9bwwuXRl0h6Xm1QqNZeINtLi0ulj14yYElrHpGlf+T1a9zKHP824ylPfGbSjld0ossut1pe0bGdSi7inzcoylsylDKctl5Saz0vkc8tabzHu1jp317L/bayWc4Kc3GFJ4UJyX8N53JbWNmMsrGy3lcCRJXrk9hU1SeHDFRqeNldOMqTw853Jmsz0pdPftTynnKeHnvR8qtzcT6Uqj75N+LOmPhc9trfouU36RszUoXfXVox751f0uJFqUJend20ffJ/8A0qM1qlTqPivjg4VvU7EXyUvrb905l9mxVWlbenpOhHuVkvnKLZ8J19Gx6Wlofhq2sfpia/K1qnPklT+8l8jh2OZl+7M9VL/Q/XpWq/Zu5L6CFVv9AelpG8fdd3z+lmE/IanacrR9Tt+RueDntE4smYa2ldWvSuryWP8Au6Qfz6yNPTGqvX5TPv8ALH9UjFL0bPrZx5A+uXgbng/hOKsl3GltVH9mrS/Bn65lVub7RlvcQr6P8sg4z2nt8zDZxwUJU8vDy8prxK75Cv8AN8zlWK7WdJ4DK/61Zne7OVtyvWnNQnUo1oqeV5mxNKUcZWW11NPh1lm1X10stIylChKSnCO04Tjsz2c42lvaazjg92V2mEtXNXXd2N1CnvlQqUay378NVITXwSf4T0tRtXru2vqFeKezGp529b6cvNnu69zb9xjk3HfG9LGMtmfQAcUAcNkSvpShDpVIZ7E8v4LeS2T1WTdMB5E9PQfQhVn3Rwvi9/yPjPSN5PoUVH1yef6o53Wwnu1y8nunWc1FZbSS63uRXnbX9R+dU2Vj0cLwSfzPL05qu6ttWjOsm5UZ8cvfstre22Z8xjvJJ6ry/l7d9rfo2h/iXdumupVIyl+WOWV2+5XdFU+jKtVf3KbS+NTZMBwtqeMua+J2VO3XGa8T6uPgcvez7jmyze8uEF/g2kn66lVR/wDWMX4nh3fLRpCf+HTt4L2ZyfxcsfIokbq1j1t90WdVpS1XVN/A35OT1sVZ7jlP0xP/AK7j7NKmv05INXXjS8uN1ce6Wz9OCNo/TGjW/wCLz0V92EZt+rDlHBOlrFoaPCneS/DSj/uSM3R08fckQo6b0pWlsq4upPZlLHPT4Rg5S9LsiyW9BaTqKEp1d1SWFt1qj37Dms7KlvaW6KzJ5W7fk70tdtHUpKdK0uNqL3OVaklw7Oal69xP0fyl0p1oU/JEo1atOEm6scqO1GKXm0o5iljzeG44amO3XFqSPB0dq3cXFedFyhB01JylPa2fNmovik1vknvxuT7iXDUO92oxnzcFKSWXJPpVIwXmrfvcovfjc+8uD1pt4T510IUpOSVSc69TapZ5n+FNKccuUZ1PO3JbKzHc0VjSOv8AVjcwg6VsqSlTcoxqVKjipbMqkedlJptPOWo8et8TjNSZX/G/w1tJ6uKPJ3eNZlKnHMnBLLb2lLD2t3mxwpPa39HhvyRtJakXFBZc4yXObHmbWc7O09zSxhOD/Guxnz0vrY5Wy5uVNVVWmspqTqQ26iTcWsQxFUsPfnJXqusd5JJOpLCzhebhZe/HwOuntetv8f2l2estXqnXn5H0p6tTfBN9zz4Fenpi566lT837HyekLh8Zz/MzvxaXtKz0XCnqfWe7m6jfZszJC1LqrpQUfacY/U0USU6kuMm+9nV0WTjw7L0XuWrMIdOpbR769DP1mTuSGtb0qFeiqtJ4rqp5sotedSS3NPD3UmzXVUv7yXrk2oSfO4cliUeEkuMKi37vWeTxuc5N2xjenJldlr5Rb2wjpNVVUy3ClNuG9JxeFv7cRRkjTOmbGvaVoc7FxnQnwT/ltrq9RrprtauFzs5k/wCDHpT2nxl17K8C63Ojubtpvf5tCUunPjzbXXx7j51uWMws2/eztMMLbOvRXFpXR6byq35Fn4OSPjLTton5tOXv3eDKmqP97/3OVRPvzXs9o8260PWGh/K+Z1lrJS6qcSs8z/eEc8z/AHhGvNZ9p9JusE9ZI9Sivdk+UtYPvL8q/Y8TmTnmPUTzWp3n1P8AibvVem8+n8sf0Oj0nn0vm/2POVv6jsqHqHm9X8jonVL3PWuHa+zuOiufZ+LIyoPsOfJ32Evi9f8AOm07JHlPrXzOPKfvHw5vta+KPpStnLdHzu7f4GfNa3502+Fh1W09Vt6d3zba2reMW+3+Kv3a95L1Y0/czvbampPE7qlBrtUqkVL5NnXQeql/Vt6kaVtWlKrUgt8HCKhDLztTwt8muvqLzyc8mV1Qu6d1dqMI0XtRp7UZTnPDUW9nKSWc8c5SPNzbblbfVbttGYwAcmVX1yqXacPJ7eFbc8uam1F5/wAsSpVdIaZj0aNtT7qFTd8TKoPPn4fHO711x1bJsw/V03png69KHs00vFEKd5peXG9fuWPBIzY0fGpZ0pdKnB98YvxRny0/Y1Nb4Yktrm+8nqUqly25S2oy87KzSnHGc5xlxePUeHPRt3HM3cyeym+Euzhly3Gba2gbOeNq3oPDynzccp9qeD4VdV7KW50lvWN0px8JIeXvdefGoKoy7TjmX2s2hr8lGhp/Z5R9mtXXy2yFV5G9FPh5RHuqp/VFnv5jg1r5j1jyf1s2Gq8iFg+jcXa73Rf+2Rpchtv1Xdb306bfywXmRGA/J+85VuvWbAU+Q+z9K6un7KorxgyZS5F9GrjUu5d86a+mmicyDXVWy7Gdlbeo2Tp8j+h1xp1pd9eovpaJlHkt0NH7Ln2qteXjMcxWsSt/UjnmO42np8nuh48LK2ftQ2vqyTaGqOjIdGys13UKX/Ezx0albMVxlH4o706Slui892/wNwKOireHRo0Y+zTgvBEqMEuCS7kOOjUGloi4l0aNxL2aNWXhEm0dU9IT6NneP/x6qXxcTbMDjo1Zp6gaWlwsrj3qEfqkiZR5MNMS+xyXrlVt14VMmzQJxU3a5UuSHS740qEfarL9MWe5qdqnf2vPU521R1NpPdsqnKMVhbNVvZllt4Wc9qRnEHPUx45tVxzuN3jBGlOTfSl3dc7KjTpxzFYnWhnZjjPQ2vWe9pnVHSlSlUpQo0szioqSrLYx18VtdbXAyyDN0sbt8LNSzdr1T5G9Kvj5JHvrT/pSZNo8id++lXtI93Oy/QjPAOvFWN2EqXIdceleUV3UJPxqIm0eQ6Pp3rfs0EvGozMAG9N2KqfIha+ldXL9mNFeMGTKPIvo1dKrdy75019NNGSQN6bqFT5ItErjCtLvrTX0tEujyXaGj9mb9qtXfjMuQIbqzT5P9ER+x0H7UXL6myXR1Q0ZDo2Vov8AQp/8T2wBCpaItYdGhQj7NOC8ES4U4x4JLuSR2AAAAAAAAAAAAAAAAAAAAAAAAAAAAAAAAAAAAAAAAAAAAAAAAAAAAAAAAAAAAAAAAAAAAAAAAAAAAAAAAAAAAAAAAAAAAAAAAAAAAAAAAAAAAAAAAAAAAAAAAAAAAAAAAAAAAAAAAAAAAAAAAAAAAAAAAAAAAAAAAAAAAAAAAAAAAAAAAAAAAAAAAAAAAAAAAAAAAAAAAAAAAAAAAAAAAAAAAAAAAAAAAAAAAAAB/9k=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55" y="1350806"/>
            <a:ext cx="4807875" cy="20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810092" y="5600870"/>
            <a:ext cx="7543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sz="2000" b="1" dirty="0" err="1"/>
              <a:t>Kalpeshkumar</a:t>
            </a:r>
            <a:r>
              <a:rPr lang="en-US" sz="2000" b="1" dirty="0"/>
              <a:t> </a:t>
            </a:r>
            <a:r>
              <a:rPr lang="en-US" sz="2000" b="1" dirty="0" smtClean="0"/>
              <a:t>Gupta </a:t>
            </a:r>
          </a:p>
          <a:p>
            <a:pPr algn="ctr" eaLnBrk="1" hangingPunct="1"/>
            <a:r>
              <a:rPr lang="en-US" sz="2000" b="1" dirty="0" err="1" smtClean="0"/>
              <a:t>Parth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Barot</a:t>
            </a:r>
            <a:endParaRPr lang="en-US" sz="2000" b="1" dirty="0" smtClean="0"/>
          </a:p>
          <a:p>
            <a:pPr algn="ctr" eaLnBrk="1" hangingPunct="1"/>
            <a:r>
              <a:rPr lang="en-US" sz="2000" dirty="0" smtClean="0"/>
              <a:t>advocatekgupta@gmail.com</a:t>
            </a:r>
          </a:p>
          <a:p>
            <a:pPr algn="ctr" eaLnBrk="1" hangingPunct="1"/>
            <a:r>
              <a:rPr lang="en-US" sz="2000" b="1" dirty="0" smtClean="0"/>
              <a:t> </a:t>
            </a:r>
            <a:endParaRPr lang="en-US" sz="2000" b="1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846" y="5641977"/>
            <a:ext cx="11430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7" y="5566919"/>
            <a:ext cx="11430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989620" y="2666008"/>
            <a:ext cx="510107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AutoShape 2" descr="data:image/jpeg;base64,/9j/4AAQSkZJRgABAQAAAQABAAD/2wCEAAkGBxQSEhUUEhQUFBUXFxUXGBgUFRQUFBYXFBcXFxQVFxcYHCggHBwlHBQUITEhJSkrLi4uFx8zODMsNygtLisBCgoKDg0OGxAQGiwkHyQsLCwsNCwsLCwsLCwsLCwsLC8sLCwsLCwsLCwsLCwsLCwsLCwsLCwsLCwsLCwsLCwsLP/AABEIAQoAvgMBIgACEQEDEQH/xAAcAAABBQEBAQAAAAAAAAAAAAAFAAEDBAYCBwj/xAA6EAABAwIEAwYFAgcAAQUAAAABAAIRAyEEEjFBBVFhBiJxgZGhEzKx0fDB4QcUI0JScvEzFkNigqL/xAAaAQACAwEBAAAAAAAAAAAAAAAAAgEDBAUG/8QAKREAAgIBAwMDBAMBAAAAAAAAAAECEQMSITEEIkEFUbEyQqHhE2HRFP/aAAwDAQACEQMRAD8A9jSSSUijJJJIJEkkuHvAUEnRXJcqtTEqE4rlHmq3lih1jYQzJsyFvxZCqVeJOGl/YpP+iI38TNACnQLC8aB11/NUS/nmkJ45YvyK8ckWpXJeFSdjhtdQOxx2t6KHniiVjYU+IPwFOHAoWMY4dV23iLTrbxUrLFkODQSSUNOqDofRSgqwQdJJOpAZJOkgBkkkkASJJJIIEmSSKAI6r4CH1nuJsrdVzZuVTxGK2B+izZZF0EV6mFJ1eR4CPdUqxDNHvPiZ+gTYviRFpQqpizOYwVhlJeDXGD8k1XFO2BPgQnpybkH0P6KfCPp1CM7QHbTafMfqiPwYt7FSo2rQN1s0UqVbYj7+4UjcREAxfQ7Hn4HopKtCf05g+PIqDIHCDofUOGhHX6oVoV0yzZ3jzH08Vw4kaifDX91TbULXZXfNz2e37j9+YU1WtAvpzO3+3TqnFEanIqF+OH9w8/3XNaoDYi/5cHcIZinvG2ccv7lHAyVhSnii0yx3lP0RvAcWDjD7H815LAtxDSe6YPI2hOzijmHvgxz0TwyuJEsSZ6mE6znZ3jTXgNJ8PstGt0JqStGSUXF0xJJkk4okkkkASJJ0yCDl7oCoVsRKlx7tAhleqBqqMs6LccbHc4k2nysoq1QAXPqVBUxtrAnwgfVCsTxBw+VuU8yQT6kmPJYXM1KBLiy520Dm428p1UWHpg2mfb2VZhe+5M+p9yi+AwxsqVuy/hEuHwIAVyk6LOuFep0LJqtELXGGngoctXJUe385qpiRqfyeauubHgqtUIkhEik4tfZ3iDyXQJbY3HvHTmOijxFGLiev3VR+Jy9R6eiqToerJK1KB3Lt5bt8FTfiY1Uprg6GPGxVWuJ3v6KbsEqK2KoNqX357+qFVqj6XzXbz28yrVfOwyPTT/hTNxE6eYOqgZEGHxnw4eyY3A26iF6h2c4u3E0g4HvCxH6ryx2HbMsPw3eBynxjRFOznEHYarmIsfmANiP8h1CuxT0v+ivJDUj1VMuaNQOaHC4Ikea7W8xjJJJIAlTJ0yCChxHZZzidaFp+INkLJcVWDqrNfTgw16h+WY5yGjy5qWjgrh1Qhx2yyPtKq1cSKd3R6T5AfqrHDsQXHM7y8OiyeDS0GaGFi/sEXwVCFBgW5rokwQtOKHkqnLwTRZQPKlzKGoVexERVmIbWsUQJVXEhVyRZEoPfBsquIotfP9p5jTzCnr05CGvrEWKzvYfSVMThHN0v4X/dDq2Lix9wfaUYdXHX6qpiHtdaQfHX6KAooDHNG8fRQVvhvuDB2LTBXOLw4Oh/X2Q6thXbGfKUyBotPqPbr3hzFneYU+FxjXENJvts4euqDNxRacr/AM8irdFlOpv62IU0RZ6Z2K4g4g0nXy3b4ch0+61S8n7KYg0KzZdYOAnXumxE+/kvWJW7BK40Y8sadjJJJlcVEqSSZBBFiWy0rKcTZ3itgVm+N0IdOyy9VG42aOnfdRg+KP8A6kbD6q/wfvGTppCC8Xq94+JPpYfVFuAvFvKBt1K59G43eANlcCrYMd0K2whbIbKjO+RyuHBSkKOoU5BWe5V6xspauq4FwlYyBznwEPxVKUQeFWrNVMlZoigPUZz/AOKriWuF7OHUX9Qr1Z0KLMFWDiBnwf7L9Cqjids3hP3CMV8OdWwen2VR7M2tj7otC0BsVRP9wJ/N13hKE6jwEIg+m7ZR/LcgKUxXEqVQ6jUBBhrovNp/xXsvZvFmrhqbjcxB8rLyKpRLwM12zMREHnZeqdjaGTCsEzMkdAdGzuteDkzZuA4mSSWszEiSSSAEhvGqUsnkiSrcQZNN3gkyK4tDQdSR4r2llrp/+RHqrvA8TmcGtuLfn51XPayjIJ5GR5fhXX8PcNLxNyTPQDNr+cly4pOJ0ZOmekOa4w0WEXjVduwg1DiD4psfXyIKeJFxIac0axZo8XGG+Uq1yV0LGLq+ApUr1GaOzj3SwvFBU2IPVAqnHKYMOeAejg4e0+6ssIdDm38N0amhlFNB1xuo3VgFWdWIbKHVMX3uidyFWNssl11TxeJa0GSAhfEMa55LWH0Q1nDXOMvJPsFW2XJUWcTxRkwA4noFQr43m1zeRRIU2UxYCVTxWIB1CSyabBFfitRhixVV3Hqk3AXfEmd782QetunjFMqm2g3R4iX6EeFlK6s/cz9FmcNU70I7hqxAG467KHGiFKwnhXAgkiDHOR4rcfw+xhIfScZA7zddJg/p7rFUBYkDzF/ZbP8Ah7cVZ+YZRtEGYgbXBV2H6kUZvpZskkkluMhIkkkoASYhOkgDzDtbg8peI0MhS9jqQYWWgnTyC1XarhfxGZxqBfqFm+Atiu0bAGPIR7klcrJB48lHTxyU4WajH4Yvj9CszjOBA1AaxLqd4b/bJ3dButeBZR1mSPurq3sW2lR5DxDg1UOEUssOfLmtMObbJEWEQTPXotR2WwtQRZ0ATJmJ3H/FosXgwdgegEq1w7CmL6DbZWTm57NFcMax20yTF0xkWI49iodA8T5Le410NJXm/Fu9XjoqpcmjH9NnYxZYxsQC7SftqVR4zjq1Jpc8GAGk3jKHnK0kDSToCStEzDNflcWiQAJGojaeSodoeB/H7zu8YA2mBcSITQ0fcVZNddpkWcWcXTp4wR67IpRriqyRqo3cBLQbHz6bABX+C8IcwEu9OWmuyXIo/aNi1pdwMxtI78vPxQjE0rrUcapCfz6IHVaJ+iSL3GktgBUGVy0HDamYfmv59UKxtGD0P1UvB6+V+Q+Sd7oqWzNHhnR3m2jUfot12GYS97xZpa0EdZP7+qw/w7gjz5EL0jsVQy0S7/Jx/wDzY+8psCuQufaJokkky3mIlSSSUAJJJJAFTiT+4RubLM8NwsVSeh/RautSzRPOUFaMtQjeCfcLJ1EbaZq6eVWi9SK5r1IUHxwFWxNcFV3sadNsnbXBMK4wWQSnjGNPVG6TpAKmLsWcaKvEz3F5rjH/ANYnqvReMHuwvOuLHI8+KSXJbjXaGuEV8wjkjVPCyJWZ4DXBPIrW0KtkIma9ilXwo39pQ/E1QwQEVxVVZ3ib0kh4R23A/E6soJjtiNUTqmSqmLZohciyRUxDQ4TzifHmh5okOBGouD1RNjZken5+aKJtEuMDnFvRPFlMkafhpzNaY1H/AEL1HgGH+Hh6TTqGgnxd3j7lYXspw7O5jNQLu8l6S0QIWjp48szdRLhCSSSWkzEqSSSAEkkkgBih/EMPq7eIRFQ4lstPgknFOLHxyqSM3iqmVBMXjiTlbr9OqOYnC5jJ5FZ84YszuAzEE23IAsB7rn7nWg1Rc4fRbqbnmVo/55sgaeO/gsdw3tLhy/4bszHgTBbNuYI1C0VOtTqjuvafA3HknSoSdvdobi2KGUwVg8W8PeSdAtLxjBvdOU2KxmM4Y7N3krtsshpUSSpifh1GObzg+C1uCx0tErI0cJH7olh6sbqCdmHcRWQTHVVabULha6G4wFKyxVRQIuoMWYhW2C6ocSqAPAJiQPdTFFM2kzmleeisYDI0g6uOgVaoQ1gA1MSbaE/potV/DXgPxapxDx3GWZO5Gn3TwjbpGfJOtzedmeHfCotLhD3CXdJ0HkjCSS6EVSpHPbt2MkkkpIJUkkkAJJJMgB0xTpkABarcpI6oc6l3/FG+JU75udkPdTmDyWGcalR0ccrjZju0HBhSxNHFNbIY7vNG7XAh3mJkeC0VXgFKq1r22JaXZm2PMaaonXoB4ghDqJfQhrILId3DYgkzY8pn1Uprhj9z7oOn8gLiHC8XTALKhLXHuyb30sZQPG8FxbqhY494Au+bYdR6ea3uL4swuZIcIIN2mxGn6IRxPjjGueWguLmxIHXqhqPgZZM720/gxlbgdQNaXP8AmpmpvawMe6EU8DVqVgxjjlEEkac4Wir1qlaATlAGWGmbciY+iv4LDNpi1lGpIZRyfewpwvBhjQNgNTueaGcSABnqi7KsU5O6zuLqZnEqmRZErN1QLj1MvqQOn0WgoDfbVEOC9lzXLXkgBx8TY3+ieCfgz52vIE7P9l34qq1twwQXHbzXtPD8EyjTbTpiGtEBNw/AsosDKYgD1PU9VZW3Hj088nPnPUJJJJWFYySSSAJkydJBAySSSCRkk6SAIq9PM0hCGC8HVG0P4jh/72+fhzVOWF7ovwzp0yMtVeuwEXCsUnyE7mhUGm6AWJwwPNC8Xwxo2t1WmrBC8bCrkjRDJL3ADqQboomML3RtuVeqsAQ7E4jJYJS0m4ri/wC1v/AEJqDQc/onbUklx/7yCr1a2+5Sk+CSpUgQPP6L0bsOQcO07guHv/xeXNfN/T9F6N/D2uPhvZuIcB0Nj9B6q/A+8xdSuw16ZOmW45wkkkkAMknTIAmTJJIASSSSAEkkmQAkkkkADMZRyHMPlO3I/ZVH4sbotjmyw+Sz+Iwma7THTUfssmVaXsbsDUo7jVsXMoViKw3uucSx7dvS4Q6u597QszkboQRxjcXAP55IHWqFxV2rRJ1Q+vVgwweaWy2kjqrUyiPb7qm4k/r9l22kTr+6mbQjx26dVIjZGxvsinDOJuoVGVGag6bEHUHpZVhS2S+F91KdMpkrR6jge01CoAZLJIHeB+Y7CNd/QotSrNd8rg6Ld0g35WXitJ7hAE96o0CNYZcnyI5blbHsdxsNn4hDab3PAMH5sxIOpsZJ2iVqhnt0znzw1wbxJcseHCQQRzBkLpajOJJJJAEiSZJADpJlUxfE6VL/AMlRjehN/QXQ3Q0YuTqKstpLL47tpSbak1zzzPcb9/ZZviPaevVtnyDlTlvqdfdVSzRRvw+l58nKpf3/AIeiYnG06fz1GM/2cB9VRxHaXCs1qtP+sv8AoF5c+pudVHmJVT6h+EdGHouP7pP4/wBPRv8A1bRqO+GxtQl1gcojx1mN1I4whPZzA/BpfEsXVMoDgWmGuiA3Uak5tDpyRY6KqU3J7mPJDFCTji4+SnXbKp1KQVuqSFVL1VIeNgfG4eSQLfVCzg76QFpzS1PNDsUyEhcnYINHkLnT7qenho0uVcpYfc3KsMpQpFbBv8vBUVVmUxF5t1OwRd1FUsYw90tguJOUG4OxceQH19y/crk9gWXEEwGuy/02Wgl7jNQgjaOYOnRW6VEkhjQQymIuZuQN4HIbJmNAa0tzAiW02u77Xvdd1QE31nbQ66kmMDhcrAN9T1JuVKb8spjFclX4J2c5p/yY4tcPBwMrvA9ta+Ef8PETiGTZxgVQD10dpv6q3UprDcfxQq1O6e6208zufBW45ST2NGHCsj0tWj2vhHGaOKbmovDubdHt/wBm7K+vnrBVKlNwfTc5rho5pgr0fs/2/wC7lxbTmGj2Ad7/AGbNj1FvBao5l5M3UenTjvj3X5PQkL45xynhm97vPPysGp6nkOq57RcbbhaeY3eZyN5nmegXmWIxTqrzUqGXOvJ2HLojLl07Lkb0/wBPefvn9Pz+gtxTtNXrWnI3/Fkj1OpQfMuZXJcsjbfJ6THihjWmCpHRconPXDnpAKC5IdXOFYX4tdlMglgIdVIBMMBuDGxMDzVZxytLvT9FteyPBhhwX1P/ADEDMJEsDhOhPIgeIKDF13U/xY9uXwFq1QvqNbAa1rS7LG5IDbzGxMRy5KV1NUeEVTUqVnmIzhjYEWZJNj1cR5Io4aKYrY8/xsCsa2FWpU1cx97LihTnZQ+S5PtIywwdgheKp3WhrtytQf4UlLJDQl5IKdFWPgWVujQhSV2gBGnaxJTtgrEshjjYW3ny0v5INdxJzFjiG5mvk5WC/wANjm7kQTMG07Si1bEON4BABdlMNc2SB8R0mHM1gzteIhV6FEV3WB+E0nXV7wbuPmPWIsEu901sL9W9nPDqRd/Uc0A6NaNGt6eKIgfm6suYAJ2Hosb2i7Q5pp0DbR1Qb9GdOqdRLsWKWV1EftH2gEGlRMnRzxtza08+Z2+mXa1dNpqQMVnB2sPTrHGkctC7CcBdQoL1BB/ivEHYqs6o/TYbADRo6BVyUg2BC5c5Q3YRiopRjwh3OUT3Ji5cEqCxIcKxTao6TFYCBZMt8Ioh+JotcJAdnIkX+GC6LncgCFtOJYp4ZUcJsyRyGfM+ADP+I/eVkez4H81SJ0/qbE/+2+LDqAtfjA6ox8CwFJw5Oy/MJ5A289SEk26OF6hvnV+y+SbgOCNKk0Ou4953VzrlXnrqlUzNBG4n15rrKr0qRz7tg6pRl0q1h8KBc6qVzLypJshIGypiaGayq/yoHVFCFBWfAJIsNVDS5ZKk+Cq9sDpE+iF1scDEtJpkxmGjSDB+INgO8eo03RNmMa8mm4BpjNBmHNguzuMWaGwSD4LN4zGsqVDLhSo6ue8mahHyljdSZkyBaearfc9LRMU5cDso/Hf3DNMGTUtmqHkCB8vh9ZVvGYmlhmDMQ0bAano0IPi+0zabfh4VtgID3iI/1Z+p9FmMTVc8lz3FzjqSZP8Ay+ilRUVSOng9PnPeey/P6LXHOOPxEj5Kf+I1d/ud/DRBmhd1F1SYmOtDFGC0xWwmtXWVS5Usqiy2iPKnyrsNXQCLCi25yic5cveoplAJHeZS0qaalTVkBQQ2OAnauV0grB/GcaabRl+aZHiNPzovScLiHVKTQBILQ60NL6T2tL3QZ3da1yW8ivKajDiMUymNJA/Pf1XseGwn8vRbkgARlzfKHHVp5B318QpljuOpLdHB9RzKWXT7BrBlpAaYJABaf8m/2kKV2FHULP4J2UufLgBPdjvNzOnO2ZMHl4CJRCrxJ9g1rTOUlxJjvSdBvAk3tKsx5otVLwcuUJJ9pdOF6phhOvsosLxJtQOygktOUgAkTANnaEQ4LO9oO0FWi1zg4Ate1oaO9OZr9SLbAxqIHOU7njTonHDLNqK8lbtX2oNCoaVHK5zYzudJAJvlAB1A18Vm8R2vxLxEsaB/jTBE3v3pugVaoXEkkkkkknUkmST4lMAqJOz1eHocUIpOKb92WsRxGo8APe4gTAsPmmdPEqqLroNUjWqDTGMY7RVHGVQ1Cp6hUDgpHIQ1T0mJmNU7WobA5hIhdkJQoIs4ATwuoXD3IAjKmpMULFcpKQbJGtTlJMoKxwoOIV8jCdzYKwEI4+bt/N1KW5Xlnog5ewc/hnwo1K5qkWbYeJ+wXszGQIWH/hm0fAbYalborbjXaeO6iTlN2CMdwzQsEhpJDZILTFi0wbTt1kQo8RigIaMwPzEfKRJAJFjNpHkNJBRoqMNEzAnnuklhi+NhFkfkz/C21QKgyElzy4kuOQzyBgjQDTbzXnXaLiHxaroMtaSBHykizngaXiJjQL1XtI4jC4ggwfhVLix+UrxZ6oyY1Fne9Ggpasj8bIdoXYCYLsKs7x0AnKQXLlJBG5ckLoplAw7GqYBcU1KgVnKaE5TFAEdR8KoHF5MbJY02Kjwvyf8A2Kagve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19266" y="1166842"/>
            <a:ext cx="6858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/>
              <a:t>Nowadays </a:t>
            </a:r>
            <a:r>
              <a:rPr lang="en-US" sz="2400" b="1" dirty="0" smtClean="0"/>
              <a:t>Human </a:t>
            </a:r>
            <a:r>
              <a:rPr lang="en-US" sz="2400" b="1" dirty="0"/>
              <a:t>Resource (HR) is not limited to handle only planning of manpower, recruitment</a:t>
            </a:r>
            <a:r>
              <a:rPr lang="en-US" sz="2400" b="1" dirty="0" smtClean="0"/>
              <a:t>, selection</a:t>
            </a:r>
            <a:r>
              <a:rPr lang="en-US" sz="2400" b="1" dirty="0"/>
              <a:t>, welfare, legal aspects, etc., </a:t>
            </a:r>
            <a:endParaRPr lang="en-US" sz="2400" b="1" dirty="0" smtClean="0"/>
          </a:p>
          <a:p>
            <a:pPr algn="just"/>
            <a:endParaRPr lang="en-US" sz="2400" b="1" dirty="0"/>
          </a:p>
          <a:p>
            <a:pPr algn="just"/>
            <a:r>
              <a:rPr lang="en-US" sz="2400" b="1" dirty="0" smtClean="0"/>
              <a:t>……..but </a:t>
            </a:r>
            <a:r>
              <a:rPr lang="en-US" sz="2400" b="1" dirty="0"/>
              <a:t>ethical practices of HR can lead the </a:t>
            </a:r>
            <a:r>
              <a:rPr lang="en-US" sz="2400" b="1" dirty="0" smtClean="0"/>
              <a:t>organization towards </a:t>
            </a:r>
            <a:r>
              <a:rPr lang="en-US" sz="2400" b="1" dirty="0"/>
              <a:t>achieving competitive sustainable growth. </a:t>
            </a:r>
            <a:endParaRPr lang="en-US" sz="2400" b="1" dirty="0" smtClean="0"/>
          </a:p>
          <a:p>
            <a:pPr algn="just"/>
            <a:endParaRPr lang="en-US" sz="2400" b="1" dirty="0"/>
          </a:p>
          <a:p>
            <a:pPr algn="just"/>
            <a:r>
              <a:rPr lang="en-US" sz="2400" b="1" dirty="0" smtClean="0"/>
              <a:t>……..satisfied </a:t>
            </a:r>
            <a:r>
              <a:rPr lang="en-US" sz="2400" b="1" dirty="0"/>
              <a:t>and enthusiastic work force </a:t>
            </a:r>
            <a:r>
              <a:rPr lang="en-US" sz="2400" b="1" dirty="0" smtClean="0"/>
              <a:t>the </a:t>
            </a:r>
            <a:r>
              <a:rPr lang="en-US" sz="2400" b="1" dirty="0"/>
              <a:t>first and the foremost important step of HR.</a:t>
            </a:r>
            <a:endParaRPr lang="en-US" sz="2200" b="1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85355"/>
            <a:ext cx="685800" cy="72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A9509-B4CB-41CB-A7B8-358BA5015E5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19266" y="464695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Introduction :-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616545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Cont..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AutoShape 2" descr="data:image/jpeg;base64,/9j/4AAQSkZJRgABAQAAAQABAAD/2wCEAAkGBxQSEhUUEhQUFBUXFxUXGBgUFRQUFBYXFBcXFxQVFxcYHCggHBwlHBQUITEhJSkrLi4uFx8zODMsNygtLisBCgoKDg0OGxAQGiwkHyQsLCwsNCwsLCwsLCwsLCwsLC8sLCwsLCwsLCwsLCwsLCwsLCwsLCwsLCwsLCwsLCwsLP/AABEIAQoAvgMBIgACEQEDEQH/xAAcAAABBQEBAQAAAAAAAAAAAAAFAAEDBAYCBwj/xAA6EAABAwIEAwYFAgcAAQUAAAABAAIRAyEEEjFBBVFhBiJxgZGhEzKx0fDB4QcUI0JScvEzFkNigqL/xAAaAQACAwEBAAAAAAAAAAAAAAAAAgEDBAUG/8QAKREAAgIBAwMDBAMBAAAAAAAAAAECEQMSITEEIkEFUbEyQqHhE2HRFP/aAAwDAQACEQMRAD8A9jSSSUijJJJIJEkkuHvAUEnRXJcqtTEqE4rlHmq3lih1jYQzJsyFvxZCqVeJOGl/YpP+iI38TNACnQLC8aB11/NUS/nmkJ45YvyK8ckWpXJeFSdjhtdQOxx2t6KHniiVjYU+IPwFOHAoWMY4dV23iLTrbxUrLFkODQSSUNOqDofRSgqwQdJJOpAZJOkgBkkkkASJJJIIEmSSKAI6r4CH1nuJsrdVzZuVTxGK2B+izZZF0EV6mFJ1eR4CPdUqxDNHvPiZ+gTYviRFpQqpizOYwVhlJeDXGD8k1XFO2BPgQnpybkH0P6KfCPp1CM7QHbTafMfqiPwYt7FSo2rQN1s0UqVbYj7+4UjcREAxfQ7Hn4HopKtCf05g+PIqDIHCDofUOGhHX6oVoV0yzZ3jzH08Vw4kaifDX91TbULXZXfNz2e37j9+YU1WtAvpzO3+3TqnFEanIqF+OH9w8/3XNaoDYi/5cHcIZinvG2ccv7lHAyVhSnii0yx3lP0RvAcWDjD7H815LAtxDSe6YPI2hOzijmHvgxz0TwyuJEsSZ6mE6znZ3jTXgNJ8PstGt0JqStGSUXF0xJJkk4okkkkASJJ0yCDl7oCoVsRKlx7tAhleqBqqMs6LccbHc4k2nysoq1QAXPqVBUxtrAnwgfVCsTxBw+VuU8yQT6kmPJYXM1KBLiy520Dm428p1UWHpg2mfb2VZhe+5M+p9yi+AwxsqVuy/hEuHwIAVyk6LOuFep0LJqtELXGGngoctXJUe385qpiRqfyeauubHgqtUIkhEik4tfZ3iDyXQJbY3HvHTmOijxFGLiev3VR+Jy9R6eiqToerJK1KB3Lt5bt8FTfiY1Uprg6GPGxVWuJ3v6KbsEqK2KoNqX357+qFVqj6XzXbz28yrVfOwyPTT/hTNxE6eYOqgZEGHxnw4eyY3A26iF6h2c4u3E0g4HvCxH6ryx2HbMsPw3eBynxjRFOznEHYarmIsfmANiP8h1CuxT0v+ivJDUj1VMuaNQOaHC4Ikea7W8xjJJJIAlTJ0yCChxHZZzidaFp+INkLJcVWDqrNfTgw16h+WY5yGjy5qWjgrh1Qhx2yyPtKq1cSKd3R6T5AfqrHDsQXHM7y8OiyeDS0GaGFi/sEXwVCFBgW5rokwQtOKHkqnLwTRZQPKlzKGoVexERVmIbWsUQJVXEhVyRZEoPfBsquIotfP9p5jTzCnr05CGvrEWKzvYfSVMThHN0v4X/dDq2Lix9wfaUYdXHX6qpiHtdaQfHX6KAooDHNG8fRQVvhvuDB2LTBXOLw4Oh/X2Q6thXbGfKUyBotPqPbr3hzFneYU+FxjXENJvts4euqDNxRacr/AM8irdFlOpv62IU0RZ6Z2K4g4g0nXy3b4ch0+61S8n7KYg0KzZdYOAnXumxE+/kvWJW7BK40Y8sadjJJJlcVEqSSZBBFiWy0rKcTZ3itgVm+N0IdOyy9VG42aOnfdRg+KP8A6kbD6q/wfvGTppCC8Xq94+JPpYfVFuAvFvKBt1K59G43eANlcCrYMd0K2whbIbKjO+RyuHBSkKOoU5BWe5V6xspauq4FwlYyBznwEPxVKUQeFWrNVMlZoigPUZz/AOKriWuF7OHUX9Qr1Z0KLMFWDiBnwf7L9Cqjids3hP3CMV8OdWwen2VR7M2tj7otC0BsVRP9wJ/N13hKE6jwEIg+m7ZR/LcgKUxXEqVQ6jUBBhrovNp/xXsvZvFmrhqbjcxB8rLyKpRLwM12zMREHnZeqdjaGTCsEzMkdAdGzuteDkzZuA4mSSWszEiSSSAEhvGqUsnkiSrcQZNN3gkyK4tDQdSR4r2llrp/+RHqrvA8TmcGtuLfn51XPayjIJ5GR5fhXX8PcNLxNyTPQDNr+cly4pOJ0ZOmekOa4w0WEXjVduwg1DiD4psfXyIKeJFxIac0axZo8XGG+Uq1yV0LGLq+ApUr1GaOzj3SwvFBU2IPVAqnHKYMOeAejg4e0+6ssIdDm38N0amhlFNB1xuo3VgFWdWIbKHVMX3uidyFWNssl11TxeJa0GSAhfEMa55LWH0Q1nDXOMvJPsFW2XJUWcTxRkwA4noFQr43m1zeRRIU2UxYCVTxWIB1CSyabBFfitRhixVV3Hqk3AXfEmd782QetunjFMqm2g3R4iX6EeFlK6s/cz9FmcNU70I7hqxAG467KHGiFKwnhXAgkiDHOR4rcfw+xhIfScZA7zddJg/p7rFUBYkDzF/ZbP8Ah7cVZ+YZRtEGYgbXBV2H6kUZvpZskkkluMhIkkkoASYhOkgDzDtbg8peI0MhS9jqQYWWgnTyC1XarhfxGZxqBfqFm+Atiu0bAGPIR7klcrJB48lHTxyU4WajH4Yvj9CszjOBA1AaxLqd4b/bJ3dButeBZR1mSPurq3sW2lR5DxDg1UOEUssOfLmtMObbJEWEQTPXotR2WwtQRZ0ATJmJ3H/FosXgwdgegEq1w7CmL6DbZWTm57NFcMax20yTF0xkWI49iodA8T5Le410NJXm/Fu9XjoqpcmjH9NnYxZYxsQC7SftqVR4zjq1Jpc8GAGk3jKHnK0kDSToCStEzDNflcWiQAJGojaeSodoeB/H7zu8YA2mBcSITQ0fcVZNddpkWcWcXTp4wR67IpRriqyRqo3cBLQbHz6bABX+C8IcwEu9OWmuyXIo/aNi1pdwMxtI78vPxQjE0rrUcapCfz6IHVaJ+iSL3GktgBUGVy0HDamYfmv59UKxtGD0P1UvB6+V+Q+Sd7oqWzNHhnR3m2jUfot12GYS97xZpa0EdZP7+qw/w7gjz5EL0jsVQy0S7/Jx/wDzY+8psCuQufaJokkky3mIlSSSUAJJJJAFTiT+4RubLM8NwsVSeh/RautSzRPOUFaMtQjeCfcLJ1EbaZq6eVWi9SK5r1IUHxwFWxNcFV3sadNsnbXBMK4wWQSnjGNPVG6TpAKmLsWcaKvEz3F5rjH/ANYnqvReMHuwvOuLHI8+KSXJbjXaGuEV8wjkjVPCyJWZ4DXBPIrW0KtkIma9ilXwo39pQ/E1QwQEVxVVZ3ib0kh4R23A/E6soJjtiNUTqmSqmLZohciyRUxDQ4TzifHmh5okOBGouD1RNjZken5+aKJtEuMDnFvRPFlMkafhpzNaY1H/AEL1HgGH+Hh6TTqGgnxd3j7lYXspw7O5jNQLu8l6S0QIWjp48szdRLhCSSSWkzEqSSSAEkkkgBih/EMPq7eIRFQ4lstPgknFOLHxyqSM3iqmVBMXjiTlbr9OqOYnC5jJ5FZ84YszuAzEE23IAsB7rn7nWg1Rc4fRbqbnmVo/55sgaeO/gsdw3tLhy/4bszHgTBbNuYI1C0VOtTqjuvafA3HknSoSdvdobi2KGUwVg8W8PeSdAtLxjBvdOU2KxmM4Y7N3krtsshpUSSpifh1GObzg+C1uCx0tErI0cJH7olh6sbqCdmHcRWQTHVVabULha6G4wFKyxVRQIuoMWYhW2C6ocSqAPAJiQPdTFFM2kzmleeisYDI0g6uOgVaoQ1gA1MSbaE/potV/DXgPxapxDx3GWZO5Gn3TwjbpGfJOtzedmeHfCotLhD3CXdJ0HkjCSS6EVSpHPbt2MkkkpIJUkkkAJJJMgB0xTpkABarcpI6oc6l3/FG+JU75udkPdTmDyWGcalR0ccrjZju0HBhSxNHFNbIY7vNG7XAh3mJkeC0VXgFKq1r22JaXZm2PMaaonXoB4ghDqJfQhrILId3DYgkzY8pn1Uprhj9z7oOn8gLiHC8XTALKhLXHuyb30sZQPG8FxbqhY494Au+bYdR6ea3uL4swuZIcIIN2mxGn6IRxPjjGueWguLmxIHXqhqPgZZM720/gxlbgdQNaXP8AmpmpvawMe6EU8DVqVgxjjlEEkac4Wir1qlaATlAGWGmbciY+iv4LDNpi1lGpIZRyfewpwvBhjQNgNTueaGcSABnqi7KsU5O6zuLqZnEqmRZErN1QLj1MvqQOn0WgoDfbVEOC9lzXLXkgBx8TY3+ieCfgz52vIE7P9l34qq1twwQXHbzXtPD8EyjTbTpiGtEBNw/AsosDKYgD1PU9VZW3Hj088nPnPUJJJJWFYySSSAJkydJBAySSSCRkk6SAIq9PM0hCGC8HVG0P4jh/72+fhzVOWF7ovwzp0yMtVeuwEXCsUnyE7mhUGm6AWJwwPNC8Xwxo2t1WmrBC8bCrkjRDJL3ADqQboomML3RtuVeqsAQ7E4jJYJS0m4ri/wC1v/AEJqDQc/onbUklx/7yCr1a2+5Sk+CSpUgQPP6L0bsOQcO07guHv/xeXNfN/T9F6N/D2uPhvZuIcB0Nj9B6q/A+8xdSuw16ZOmW45wkkkkAMknTIAmTJJIASSSSAEkkmQAkkkkADMZRyHMPlO3I/ZVH4sbotjmyw+Sz+Iwma7THTUfssmVaXsbsDUo7jVsXMoViKw3uucSx7dvS4Q6u597QszkboQRxjcXAP55IHWqFxV2rRJ1Q+vVgwweaWy2kjqrUyiPb7qm4k/r9l22kTr+6mbQjx26dVIjZGxvsinDOJuoVGVGag6bEHUHpZVhS2S+F91KdMpkrR6jge01CoAZLJIHeB+Y7CNd/QotSrNd8rg6Ld0g35WXitJ7hAE96o0CNYZcnyI5blbHsdxsNn4hDab3PAMH5sxIOpsZJ2iVqhnt0znzw1wbxJcseHCQQRzBkLpajOJJJJAEiSZJADpJlUxfE6VL/AMlRjehN/QXQ3Q0YuTqKstpLL47tpSbak1zzzPcb9/ZZviPaevVtnyDlTlvqdfdVSzRRvw+l58nKpf3/AIeiYnG06fz1GM/2cB9VRxHaXCs1qtP+sv8AoF5c+pudVHmJVT6h+EdGHouP7pP4/wBPRv8A1bRqO+GxtQl1gcojx1mN1I4whPZzA/BpfEsXVMoDgWmGuiA3Uak5tDpyRY6KqU3J7mPJDFCTji4+SnXbKp1KQVuqSFVL1VIeNgfG4eSQLfVCzg76QFpzS1PNDsUyEhcnYINHkLnT7qenho0uVcpYfc3KsMpQpFbBv8vBUVVmUxF5t1OwRd1FUsYw90tguJOUG4OxceQH19y/crk9gWXEEwGuy/02Wgl7jNQgjaOYOnRW6VEkhjQQymIuZuQN4HIbJmNAa0tzAiW02u77Xvdd1QE31nbQ66kmMDhcrAN9T1JuVKb8spjFclX4J2c5p/yY4tcPBwMrvA9ta+Ef8PETiGTZxgVQD10dpv6q3UprDcfxQq1O6e6208zufBW45ST2NGHCsj0tWj2vhHGaOKbmovDubdHt/wBm7K+vnrBVKlNwfTc5rho5pgr0fs/2/wC7lxbTmGj2Ad7/AGbNj1FvBao5l5M3UenTjvj3X5PQkL45xynhm97vPPysGp6nkOq57RcbbhaeY3eZyN5nmegXmWIxTqrzUqGXOvJ2HLojLl07Lkb0/wBPefvn9Pz+gtxTtNXrWnI3/Fkj1OpQfMuZXJcsjbfJ6THihjWmCpHRconPXDnpAKC5IdXOFYX4tdlMglgIdVIBMMBuDGxMDzVZxytLvT9FteyPBhhwX1P/ADEDMJEsDhOhPIgeIKDF13U/xY9uXwFq1QvqNbAa1rS7LG5IDbzGxMRy5KV1NUeEVTUqVnmIzhjYEWZJNj1cR5Io4aKYrY8/xsCsa2FWpU1cx97LihTnZQ+S5PtIywwdgheKp3WhrtytQf4UlLJDQl5IKdFWPgWVujQhSV2gBGnaxJTtgrEshjjYW3ny0v5INdxJzFjiG5mvk5WC/wANjm7kQTMG07Si1bEON4BABdlMNc2SB8R0mHM1gzteIhV6FEV3WB+E0nXV7wbuPmPWIsEu901sL9W9nPDqRd/Uc0A6NaNGt6eKIgfm6suYAJ2Hosb2i7Q5pp0DbR1Qb9GdOqdRLsWKWV1EftH2gEGlRMnRzxtza08+Z2+mXa1dNpqQMVnB2sPTrHGkctC7CcBdQoL1BB/ivEHYqs6o/TYbADRo6BVyUg2BC5c5Q3YRiopRjwh3OUT3Ji5cEqCxIcKxTao6TFYCBZMt8Ioh+JotcJAdnIkX+GC6LncgCFtOJYp4ZUcJsyRyGfM+ADP+I/eVkez4H81SJ0/qbE/+2+LDqAtfjA6ox8CwFJw5Oy/MJ5A289SEk26OF6hvnV+y+SbgOCNKk0Ou4953VzrlXnrqlUzNBG4n15rrKr0qRz7tg6pRl0q1h8KBc6qVzLypJshIGypiaGayq/yoHVFCFBWfAJIsNVDS5ZKk+Cq9sDpE+iF1scDEtJpkxmGjSDB+INgO8eo03RNmMa8mm4BpjNBmHNguzuMWaGwSD4LN4zGsqVDLhSo6ue8mahHyljdSZkyBaearfc9LRMU5cDso/Hf3DNMGTUtmqHkCB8vh9ZVvGYmlhmDMQ0bAano0IPi+0zabfh4VtgID3iI/1Z+p9FmMTVc8lz3FzjqSZP8Ay+ilRUVSOng9PnPeey/P6LXHOOPxEj5Kf+I1d/ud/DRBmhd1F1SYmOtDFGC0xWwmtXWVS5Usqiy2iPKnyrsNXQCLCi25yic5cveoplAJHeZS0qaalTVkBQQ2OAnauV0grB/GcaabRl+aZHiNPzovScLiHVKTQBILQ60NL6T2tL3QZ3da1yW8ivKajDiMUymNJA/Pf1XseGwn8vRbkgARlzfKHHVp5B318QpljuOpLdHB9RzKWXT7BrBlpAaYJABaf8m/2kKV2FHULP4J2UufLgBPdjvNzOnO2ZMHl4CJRCrxJ9g1rTOUlxJjvSdBvAk3tKsx5otVLwcuUJJ9pdOF6phhOvsosLxJtQOygktOUgAkTANnaEQ4LO9oO0FWi1zg4Ate1oaO9OZr9SLbAxqIHOU7njTonHDLNqK8lbtX2oNCoaVHK5zYzudJAJvlAB1A18Vm8R2vxLxEsaB/jTBE3v3pugVaoXEkkkkkknUkmST4lMAqJOz1eHocUIpOKb92WsRxGo8APe4gTAsPmmdPEqqLroNUjWqDTGMY7RVHGVQ1Cp6hUDgpHIQ1T0mJmNU7WobA5hIhdkJQoIs4ATwuoXD3IAjKmpMULFcpKQbJGtTlJMoKxwoOIV8jCdzYKwEI4+bt/N1KW5Xlnog5ewc/hnwo1K5qkWbYeJ+wXszGQIWH/hm0fAbYalborbjXaeO6iTlN2CMdwzQsEhpJDZILTFi0wbTt1kQo8RigIaMwPzEfKRJAJFjNpHkNJBRoqMNEzAnnuklhi+NhFkfkz/C21QKgyElzy4kuOQzyBgjQDTbzXnXaLiHxaroMtaSBHykizngaXiJjQL1XtI4jC4ggwfhVLix+UrxZ6oyY1Fne9Ggpasj8bIdoXYCYLsKs7x0AnKQXLlJBG5ckLoplAw7GqYBcU1KgVnKaE5TFAEdR8KoHF5MbJY02Kjwvyf8A2Kagve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181600"/>
            <a:ext cx="999344" cy="1399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0600" y="1135082"/>
            <a:ext cx="7086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/>
              <a:t>“Employees who believe that management is concerned about them as a whole person – </a:t>
            </a:r>
            <a:r>
              <a:rPr lang="en-US" sz="2200" b="1" dirty="0" smtClean="0"/>
              <a:t>not just </a:t>
            </a:r>
            <a:r>
              <a:rPr lang="en-US" sz="2200" b="1" dirty="0"/>
              <a:t>an </a:t>
            </a:r>
            <a:r>
              <a:rPr lang="en-US" sz="2200" b="1" dirty="0" smtClean="0"/>
              <a:t>employee….</a:t>
            </a:r>
          </a:p>
          <a:p>
            <a:pPr algn="just"/>
            <a:endParaRPr lang="en-US" sz="2200" b="1" dirty="0"/>
          </a:p>
          <a:p>
            <a:pPr algn="just"/>
            <a:r>
              <a:rPr lang="en-US" sz="2200" b="1" dirty="0" smtClean="0"/>
              <a:t>…..are </a:t>
            </a:r>
            <a:r>
              <a:rPr lang="en-US" sz="2200" b="1" dirty="0"/>
              <a:t>more productive, more satisfied, more fulfilled. </a:t>
            </a:r>
            <a:r>
              <a:rPr lang="en-US" sz="2200" b="1" u="sng" dirty="0"/>
              <a:t>Satisfied </a:t>
            </a:r>
            <a:r>
              <a:rPr lang="en-US" sz="2200" b="1" u="sng" dirty="0" smtClean="0"/>
              <a:t>employees mean </a:t>
            </a:r>
            <a:r>
              <a:rPr lang="en-US" sz="2200" b="1" u="sng" dirty="0"/>
              <a:t>satisfied customers, which leads to profitability.”</a:t>
            </a:r>
          </a:p>
          <a:p>
            <a:pPr algn="just"/>
            <a:endParaRPr lang="en-US" sz="1000" b="1" dirty="0" smtClean="0"/>
          </a:p>
          <a:p>
            <a:pPr marL="285750" indent="-285750" algn="r">
              <a:buFontTx/>
              <a:buChar char="-"/>
            </a:pPr>
            <a:r>
              <a:rPr lang="en-US" sz="2200" b="1" dirty="0" smtClean="0"/>
              <a:t>Anne </a:t>
            </a:r>
            <a:r>
              <a:rPr lang="en-US" sz="2200" b="1" dirty="0"/>
              <a:t>M. </a:t>
            </a:r>
            <a:r>
              <a:rPr lang="en-US" sz="2200" b="1" dirty="0" err="1"/>
              <a:t>Mulcahy</a:t>
            </a:r>
            <a:r>
              <a:rPr lang="en-US" sz="2200" b="1" dirty="0"/>
              <a:t>, </a:t>
            </a:r>
            <a:endParaRPr lang="en-US" sz="2200" b="1" dirty="0" smtClean="0"/>
          </a:p>
          <a:p>
            <a:pPr algn="r"/>
            <a:r>
              <a:rPr lang="en-US" sz="2200" b="1" dirty="0" smtClean="0"/>
              <a:t>Former Chairperson </a:t>
            </a:r>
            <a:r>
              <a:rPr lang="en-US" sz="2200" b="1" dirty="0"/>
              <a:t>and CEO of Xerox Corporation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85355"/>
            <a:ext cx="685800" cy="72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A9509-B4CB-41CB-A7B8-358BA5015E5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90600" y="531548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Introduction :-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74230" y="16033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1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90600" y="2806998"/>
            <a:ext cx="712566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Literature Review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5" name="TextBox 1"/>
          <p:cNvSpPr txBox="1">
            <a:spLocks noChangeArrowheads="1"/>
          </p:cNvSpPr>
          <p:nvPr/>
        </p:nvSpPr>
        <p:spPr bwMode="auto">
          <a:xfrm>
            <a:off x="862013" y="388760"/>
            <a:ext cx="403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2400" b="1" dirty="0" smtClean="0">
                <a:solidFill>
                  <a:srgbClr val="FF0000"/>
                </a:solidFill>
              </a:rPr>
              <a:t>Literature Review </a:t>
            </a:r>
            <a:r>
              <a:rPr lang="en-US" sz="2400" b="1" dirty="0">
                <a:solidFill>
                  <a:srgbClr val="FF0000"/>
                </a:solidFill>
              </a:rPr>
              <a:t>:- </a:t>
            </a:r>
          </a:p>
        </p:txBody>
      </p:sp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862013" y="979468"/>
            <a:ext cx="739140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indent="0" algn="just" eaLnBrk="1" hangingPunct="1">
              <a:defRPr/>
            </a:pPr>
            <a:r>
              <a:rPr lang="en-US" sz="2000" b="1" dirty="0"/>
              <a:t>Ethics in HRM leads to higher organization performance. </a:t>
            </a:r>
            <a:endParaRPr lang="en-US" sz="2000" b="1" dirty="0" smtClean="0"/>
          </a:p>
          <a:p>
            <a:pPr marL="0" indent="0" algn="just" eaLnBrk="1" hangingPunct="1">
              <a:defRPr/>
            </a:pPr>
            <a:endParaRPr lang="en-US" sz="1000" b="1" dirty="0"/>
          </a:p>
          <a:p>
            <a:pPr algn="just"/>
            <a:r>
              <a:rPr lang="en-US" sz="2000" b="1" i="1" dirty="0" err="1" smtClean="0">
                <a:solidFill>
                  <a:srgbClr val="0000FF"/>
                </a:solidFill>
              </a:rPr>
              <a:t>Huselid</a:t>
            </a:r>
            <a:r>
              <a:rPr lang="en-US" sz="2000" b="1" i="1" dirty="0" smtClean="0">
                <a:solidFill>
                  <a:srgbClr val="0000FF"/>
                </a:solidFill>
              </a:rPr>
              <a:t> </a:t>
            </a:r>
            <a:r>
              <a:rPr lang="en-US" sz="2000" b="1" i="1" dirty="0">
                <a:solidFill>
                  <a:srgbClr val="0000FF"/>
                </a:solidFill>
              </a:rPr>
              <a:t>M A (1995) </a:t>
            </a:r>
            <a:r>
              <a:rPr lang="en-US" sz="2000" b="1" dirty="0"/>
              <a:t>did </a:t>
            </a:r>
            <a:r>
              <a:rPr lang="en-US" sz="2000" b="1" dirty="0" smtClean="0"/>
              <a:t>an empirical </a:t>
            </a:r>
            <a:r>
              <a:rPr lang="en-US" sz="2000" b="1" dirty="0"/>
              <a:t>study and </a:t>
            </a:r>
            <a:r>
              <a:rPr lang="en-US" sz="2000" b="1" dirty="0" smtClean="0"/>
              <a:t>demonstrated that </a:t>
            </a:r>
            <a:r>
              <a:rPr lang="en-US" sz="2000" b="1" dirty="0"/>
              <a:t>high performance HRM systems had a </a:t>
            </a:r>
            <a:r>
              <a:rPr lang="en-US" sz="2000" b="1" dirty="0" smtClean="0"/>
              <a:t>significant positive </a:t>
            </a:r>
            <a:r>
              <a:rPr lang="en-US" sz="2000" b="1" dirty="0"/>
              <a:t>impact upon overall financial performance, productivity, and turnover.</a:t>
            </a:r>
          </a:p>
          <a:p>
            <a:pPr marL="0" indent="0" algn="just" eaLnBrk="1" hangingPunct="1">
              <a:defRPr/>
            </a:pPr>
            <a:endParaRPr lang="en-US" sz="1000" b="1" dirty="0" smtClean="0"/>
          </a:p>
          <a:p>
            <a:pPr algn="just"/>
            <a:r>
              <a:rPr lang="en-US" sz="2000" b="1" dirty="0" smtClean="0"/>
              <a:t>There </a:t>
            </a:r>
            <a:r>
              <a:rPr lang="en-US" sz="2000" b="1" dirty="0"/>
              <a:t>is a high positive correlation between business ethics practices </a:t>
            </a:r>
            <a:r>
              <a:rPr lang="en-US" sz="2000" b="1" dirty="0" smtClean="0"/>
              <a:t>in HRM </a:t>
            </a:r>
            <a:r>
              <a:rPr lang="en-US" sz="2000" b="1" dirty="0"/>
              <a:t>and organizational performance </a:t>
            </a:r>
            <a:r>
              <a:rPr lang="en-US" sz="2000" b="1" i="1" dirty="0">
                <a:solidFill>
                  <a:srgbClr val="0000FF"/>
                </a:solidFill>
              </a:rPr>
              <a:t>(</a:t>
            </a:r>
            <a:r>
              <a:rPr lang="en-US" sz="2000" b="1" i="1" dirty="0" err="1">
                <a:solidFill>
                  <a:srgbClr val="0000FF"/>
                </a:solidFill>
              </a:rPr>
              <a:t>Serkan</a:t>
            </a:r>
            <a:r>
              <a:rPr lang="en-US" sz="2000" b="1" i="1" dirty="0">
                <a:solidFill>
                  <a:srgbClr val="0000FF"/>
                </a:solidFill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</a:rPr>
              <a:t>Bayraktarogly</a:t>
            </a:r>
            <a:r>
              <a:rPr lang="en-US" sz="2000" b="1" i="1" dirty="0">
                <a:solidFill>
                  <a:srgbClr val="0000FF"/>
                </a:solidFill>
              </a:rPr>
              <a:t> &amp; </a:t>
            </a:r>
            <a:r>
              <a:rPr lang="en-US" sz="2000" b="1" i="1" dirty="0" err="1">
                <a:solidFill>
                  <a:srgbClr val="0000FF"/>
                </a:solidFill>
              </a:rPr>
              <a:t>Sevdiye</a:t>
            </a:r>
            <a:r>
              <a:rPr lang="en-US" sz="2000" b="1" i="1" dirty="0">
                <a:solidFill>
                  <a:srgbClr val="0000FF"/>
                </a:solidFill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</a:rPr>
              <a:t>Ersoy</a:t>
            </a:r>
            <a:r>
              <a:rPr lang="en-US" sz="2000" b="1" i="1" dirty="0">
                <a:solidFill>
                  <a:srgbClr val="0000FF"/>
                </a:solidFill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</a:rPr>
              <a:t>Yilmaz</a:t>
            </a:r>
            <a:r>
              <a:rPr lang="en-US" sz="2000" b="1" i="1" dirty="0" smtClean="0">
                <a:solidFill>
                  <a:srgbClr val="0000FF"/>
                </a:solidFill>
              </a:rPr>
              <a:t>, 2012)</a:t>
            </a:r>
          </a:p>
          <a:p>
            <a:pPr algn="just"/>
            <a:endParaRPr lang="en-US" sz="1000" b="1" dirty="0"/>
          </a:p>
          <a:p>
            <a:pPr algn="just"/>
            <a:r>
              <a:rPr lang="en-US" sz="2000" b="1" dirty="0" smtClean="0"/>
              <a:t>An organization’s </a:t>
            </a:r>
            <a:r>
              <a:rPr lang="en-US" sz="2000" b="1" dirty="0"/>
              <a:t>Human Resource function can be </a:t>
            </a:r>
            <a:r>
              <a:rPr lang="en-US" sz="2000" b="1" dirty="0" smtClean="0"/>
              <a:t>instrumental </a:t>
            </a:r>
            <a:r>
              <a:rPr lang="en-US" sz="2000" b="1" dirty="0"/>
              <a:t>in </a:t>
            </a:r>
            <a:r>
              <a:rPr lang="en-US" sz="2000" b="1" dirty="0" smtClean="0"/>
              <a:t>facilitating a </a:t>
            </a:r>
            <a:r>
              <a:rPr lang="en-US" sz="2000" b="1" dirty="0"/>
              <a:t>comprehensive approach for creating a culture of sustainability and </a:t>
            </a:r>
            <a:r>
              <a:rPr lang="en-US" sz="2000" b="1" dirty="0" smtClean="0"/>
              <a:t>environmental stewardship </a:t>
            </a:r>
            <a:r>
              <a:rPr lang="en-US" sz="2000" b="1" i="1" dirty="0">
                <a:solidFill>
                  <a:srgbClr val="0000FF"/>
                </a:solidFill>
              </a:rPr>
              <a:t>(Jay </a:t>
            </a:r>
            <a:r>
              <a:rPr lang="en-US" sz="2000" b="1" i="1" dirty="0" err="1">
                <a:solidFill>
                  <a:srgbClr val="0000FF"/>
                </a:solidFill>
              </a:rPr>
              <a:t>Liebowitz</a:t>
            </a:r>
            <a:r>
              <a:rPr lang="en-US" sz="2000" b="1" i="1" dirty="0">
                <a:solidFill>
                  <a:srgbClr val="0000FF"/>
                </a:solidFill>
              </a:rPr>
              <a:t>, 2010</a:t>
            </a:r>
            <a:r>
              <a:rPr lang="en-US" sz="2000" b="1" i="1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6705600" y="6139656"/>
            <a:ext cx="1714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dirty="0" smtClean="0"/>
              <a:t>Cond…</a:t>
            </a:r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85355"/>
            <a:ext cx="685800" cy="72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5" name="TextBox 1"/>
          <p:cNvSpPr txBox="1">
            <a:spLocks noChangeArrowheads="1"/>
          </p:cNvSpPr>
          <p:nvPr/>
        </p:nvSpPr>
        <p:spPr bwMode="auto">
          <a:xfrm>
            <a:off x="859436" y="424656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dirty="0" smtClean="0"/>
              <a:t>Cond…</a:t>
            </a:r>
            <a:endParaRPr lang="en-US" dirty="0"/>
          </a:p>
        </p:txBody>
      </p:sp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838200" y="1000065"/>
            <a:ext cx="762000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/>
            <a:r>
              <a:rPr lang="en-US" sz="2000" b="1" dirty="0" smtClean="0"/>
              <a:t>Supportive senior management leads to greater employee engagement, while an unsupportive management leads to employee disengagement </a:t>
            </a:r>
            <a:r>
              <a:rPr lang="en-US" sz="2000" b="1" i="1" dirty="0" smtClean="0">
                <a:solidFill>
                  <a:srgbClr val="0000FF"/>
                </a:solidFill>
              </a:rPr>
              <a:t>(</a:t>
            </a:r>
            <a:r>
              <a:rPr lang="en-US" sz="2000" b="1" i="1" dirty="0" err="1" smtClean="0">
                <a:solidFill>
                  <a:srgbClr val="0000FF"/>
                </a:solidFill>
              </a:rPr>
              <a:t>Ketter</a:t>
            </a:r>
            <a:r>
              <a:rPr lang="en-US" sz="2000" b="1" i="1" dirty="0" smtClean="0">
                <a:solidFill>
                  <a:srgbClr val="0000FF"/>
                </a:solidFill>
              </a:rPr>
              <a:t> Paula, 2008)</a:t>
            </a:r>
            <a:r>
              <a:rPr lang="en-US" sz="2000" b="1" i="1" dirty="0" smtClean="0"/>
              <a:t>.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000" b="1" dirty="0" smtClean="0"/>
              <a:t>The most effective HRPs add value to their organization’s effectiveness by linking people, strategy, values, and performance </a:t>
            </a:r>
            <a:r>
              <a:rPr lang="en-US" sz="2000" b="1" i="1" dirty="0" smtClean="0">
                <a:solidFill>
                  <a:srgbClr val="0000FF"/>
                </a:solidFill>
              </a:rPr>
              <a:t>(Becker et al., 2001).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000" b="1" i="1" dirty="0">
                <a:solidFill>
                  <a:srgbClr val="0000FF"/>
                </a:solidFill>
              </a:rPr>
              <a:t>Mohan </a:t>
            </a:r>
            <a:r>
              <a:rPr lang="en-US" sz="2000" b="1" i="1" dirty="0" err="1">
                <a:solidFill>
                  <a:srgbClr val="0000FF"/>
                </a:solidFill>
              </a:rPr>
              <a:t>Thite</a:t>
            </a:r>
            <a:r>
              <a:rPr lang="en-US" sz="2000" b="1" i="1" dirty="0">
                <a:solidFill>
                  <a:srgbClr val="0000FF"/>
                </a:solidFill>
              </a:rPr>
              <a:t> (2013)</a:t>
            </a:r>
            <a:r>
              <a:rPr lang="en-US" sz="2000" b="1" i="1" dirty="0"/>
              <a:t> </a:t>
            </a:r>
            <a:r>
              <a:rPr lang="en-US" sz="2000" b="1" dirty="0" smtClean="0"/>
              <a:t>mentions </a:t>
            </a:r>
            <a:r>
              <a:rPr lang="en-US" sz="2000" b="1" dirty="0"/>
              <a:t>that there is very scant literature on HR ethics in India </a:t>
            </a:r>
            <a:r>
              <a:rPr lang="en-US" sz="2000" b="1" dirty="0" smtClean="0"/>
              <a:t>except some </a:t>
            </a:r>
            <a:r>
              <a:rPr lang="en-US" sz="2000" b="1" dirty="0"/>
              <a:t>reporting in the popular press about rhetorical statements by Indian business leaders </a:t>
            </a:r>
            <a:r>
              <a:rPr lang="en-US" sz="2000" b="1" dirty="0" smtClean="0"/>
              <a:t>on the </a:t>
            </a:r>
            <a:r>
              <a:rPr lang="en-US" sz="2000" b="1" dirty="0"/>
              <a:t>importance of people management and how </a:t>
            </a:r>
            <a:r>
              <a:rPr lang="en-US" sz="2000" b="1" dirty="0" smtClean="0"/>
              <a:t> employees </a:t>
            </a:r>
            <a:r>
              <a:rPr lang="en-US" sz="2000" b="1" dirty="0"/>
              <a:t>are key assets to their companies.</a:t>
            </a:r>
            <a:endParaRPr lang="en-US" sz="2000" b="1" dirty="0" smtClean="0"/>
          </a:p>
        </p:txBody>
      </p:sp>
      <p:sp>
        <p:nvSpPr>
          <p:cNvPr id="2" name="AutoShape 2" descr="data:image/jpeg;base64,/9j/4AAQSkZJRgABAQAAAQABAAD/2wCEAAkGBw8PDw8QDw8PDQ8PDw8PDRANDQ8ODw4QFRQWFhQVFRUYHSggGBolGxYUITEhJykrMC4uFyA/ODMsNygtLisBCgoKDg0OGhAQGi8kHCUsLCwsLCwsLCwsLCwsLCwsLCwsLCwsLCwsLCwsLCwsLCwsLCwsLCwsLCwsLCwsLCwsLP/AABEIAMIBAwMBEQACEQEDEQH/xAAbAAACAwEBAQAAAAAAAAAAAAACAwABBAUGB//EAEQQAAICAQIDBAQMBAQFBQEAAAECAAMRBBIFITEGE0FRImFxgRQjMjRScoKRobGywSQzQpJig7PSQ1NU0eEVY3Pw8Qf/xAAaAQADAQEBAQAAAAAAAAAAAAAAAQIDBAUG/8QANBEAAgIBAwEGBAUDBQEAAAAAAAECEQMEEiExEyIyM0FRFGGBsQVScZGhweHwI0Jy0fFD/9oADAMBAAIRAxEAPwDhz60+HJACxEAQEBBAQENRZLZSQ5VktlpDVSS2WkOVJJaQxVisqhgSKx0GFiKoMLEFFhYDL2wAmIgLxACtsAK2xgUVgAJWAqBKR2KhbJKsmhbJGJoUyRpkNCWWUmS0KdZVmbQlllEAERjBIgMqMCoASAEgBYgAQEQggICGoslspIeiyTRIfTXkgeZAkNlxXI1UisuhqrJsqhirEOgwsRQYEQF4gMvEQF4gBMQGTEAJiAisQArEdgURAQJEYAlYCoWySrFQpljsloS6SkyGhLLKTIaEuspMhoSyyjMAxjBIgMGMCQAuAFgRCCAgIaiyWNIeiyWaJD1T8JNmiRr0SZsrHm6D8RM5PhmsF3kFs5n2mK+BtcjETMVjSDAiGEBAYQEQFgRDCxACYgMvEAJiAExARWIAURAASIxFEQAEiMQBWMQtljE0KZZSZLQl1lIhoQ6ykyGhDrKTM2hLCWQARAYJgMqMCxEAYgIZWPf7ekTBGvuOW9ea5wfNG8j+x8fvEz3c0zbbxa6BIsTY0jfZXlUsHjlH9Tr/ANxg+3MzT5aN2rSkO4ambqf/AJa/1CTkfdZWJd9fqXYvpN9ZvziXQcurHqm2vd4udq/VHyj9+B98m7dFVUb9xYEZI9asAM3j8kfS9fs/P8pv0RajStgxiLAgBeIgLxACYgMmIATEAKxARREAKIjAEiAgSIxAkRgARGIUyxktCXWUS0IdZSIaEOstGbQh1lIzaFESiQDAZUYwhEIICAhyLJZaRs0lpQ5ABBGGVuauviD6pnJWjbG3F2brtINotqy1RODnm1TfRb9j4zJT52y6/c2ljVbo9PsauFJv30n/AIo+L9Vq5K/fzHvkZXXe9vsaYVuuHv8AcPhafH0g8sWpkHwwwiyPuMeFf6i/Us0F7ii/KaxlH9xhuqNse1ynS9xmuYF8L8isCtPWF8fecn3yYXVseRrdx0QyqgIossHX+VX4v6z5L+cTlbpFKKit0vohLsWJZjkn/wC49QlJUiG23bIBAQQEBl4isC8QGXiAExEBMRgViAFEQECRGIEiAAkRiAIjAEiMkBhGAl1jRLQl1lohozuspENCHWWjNozuJSMmLMYyoDCEBDEETBGqirPioPkx2/ieX3zNujWMbNLadkxuUrnpkcj7D4yNyfQ12OPVGvQalqmyAGBG2xG5rYviDInFSRrjm4OzfqNMqBL6GzWWG0E+nVYOe0+ftmUZN3GXU2lBKpw6fY6lXDb7Le/VF0+WDhXJPpeeAPE8+cxeWEY7G7OhYckp70qDHC9RSz2KEtZlceiSGQt1ZQfGT2sJJJ8D7DJBuS5Zg0ddaKbLMMVO1KehLDxfyUTWTk3Uf3MYKMVul+wm61nYs5yT+HqHkJSSiqRnKTk7Y1dK2MkbFPRn9EH2eJ90W5FKD6glR4HPrxgR2xUiARAWBAC8QAvEBkxACYgBWICKIgAJEYAkRiBIgIAiMQBEYAERki2EYhLrKRLEOsohmdxLRmzPYJaMpISZRIMBhCAh1YksqKNCCQzVG7Samyv5DEA9VOGRvap5GZSipdTeE5R6M6NN+nf+bUaj9PTnA96Hl90ycZrwu/1N1LHLxKvmv+jrdm9AjWPZnelbbaiRjJ+lj2Y++YZ8jSS9Tp0uJOTl6LoemnEegXADi9oNGvo3YPygtu3AJXz9vh7xOnBN+E49VjXE/wBzmnWKv8mta/8AG3xln3nkPdNtjfidnP2iXgVfczMxY5YliepYkmV06GbbfLLAgAQEBnV7OaNLbiLAGRa2ZgSQPAD85hqJuMeOp06TGpzqXQx16j4aa/gmj7lCrWMxtVmdeW3Azy65+6RCU4czfBeSOPJ3cUeR44RqPQPdN8Z8jpz5Z58+XLzxNO2h7mXw2X8oB4bdudO7O6td1gyvor1z15+6PtYUnYuwyW1XKG18LtW2lLUKC11AyQcrkbuh8vCS80XFuL6FLBNTipLqytZpmu1mpq09Q2UtXWAgCjPdqzEk8urY90jDkqFzZrqMO7JtxoTZw25e83Vle5XfbkqAi4Jz15jAPTymvaw456nP2GTlV0F/AbcVnYSLiRTgrmwgZOBnPQZj7WFtX0F2M6TrqVq+HXVMq2VsrP8AIAw24+Q2558xyjjlhLoxTwzg0pLqVreGX0hWtrKKxwpJUjPXHI8j7Y4ZYSdJhkwZIK5KjZoa6KtFdqr6fhBFqV1oHKlixReRz5t+EwzTn2ihBnTp8ePsnkmrMdlu6jU2pw/ajtXVQ3fIV055As2TkkswwFBzyHnC5qUU5cg1ilGUow49P1E3cH1K5zSwwyoean0m+SBg8zz8Ok6Fnxv1OV6bKv8AaaNN2Z1LWpXZWag+SWLVttUdTgN6wPfJlqsai2nZcNFlckpKjncb4c2nuashguc1lyhZ06bsDoCQcTTBl7SN+pjqcDxTr09DluJ0I5WZnEtEMz2CWjJmdxKRmDGMJIhGulgP6FPt3/sZDXzNov5G2m9R/wAGo+03f75k4v3ZtGS/Kv5/7NlWrT/pqD77/wDfM3B/mZrHIvyr+TZRra8gDSUknoB3hJ/GZuD/ADM1jkj+RHoOzLfF2qV2MtrEr0K5AwPwI905dR1TO7SPutfM7M5zqLgM5/H2xQw8WZFX25z+01wLvnPqX/p0cT4XX/09Xl1f/vOnY/zHH2kfyor4Qn/IrH2rf90Nr9xb1+VFd6v/ACkHvs/3R0/cW5e33ByD/SB7N37mAr+R2eE2PTpdbfWu+1a9tKlWcNZg7QVHMjJXPqnJqXcoxPQ0aqMpF8M1eoQa3V6kpuo0mESulqUG3e/ySxOSQPHwEzywUUop3bNcM3KUpyVUgAto0/CdKbbS993f6hzY3eWIp7xgW64LOnLyGOknat0vkVulsj7tj+Ia10XjGoQlWU06XTsOeLO7UAj177fwkpXtRo3TlI0aWvbdwzTFmeyjT26i0uxdwAgqXeTzJLOf7DCT8TXQIriKl16nJYNZoFNRbPEuIWNYyEq3ds9jqMjmBtRF9hMuKW5J9EjKbexuPVs6nEGOov4lpqzljw5aOv8AxSLTg+61D75FVFP5mt3Nx+QvS3o1+uZSwr4dpl0dDVJ3liMVLXsi4OTlalxjrUfOJp0n7ji0m0vRAdnNSlllNVdep7jR0WOlusJa++xiBuAJyQAX6+LDkMSpxlFW/UjHOMmormueTh6ziIamuigat0N7ajUanXAq1jczsRTzHMjlgAAeub4Mct25nLqc0dm1c2dbV65tLotGiVU2vcz2EahSyBQC27A8fSQe+JxeTM6dFxmsOnjauyu7ZtPw2ptu/U674RaFGF2KXtwB4AfFgeyS/HL5L+xUeccV+Z3/AFE6/jticSexi9mn0z90tNZ5fI2vZj+p9zMBnwGBjJMqGBSxX6kZdU4Z69EdHh/CUo4lc4Z3BobUYd3dlNjkYwT6nx/4kSkniSrmzWEJRzt3xVngawT8Y+e8s9OzJJO5ssRz9ZM9PFBRikjxs03OTbBcTZGDM9glozZmcS0ZszuJSMmKlCGIImNGisSGao10Vk+XtJCj7zM2zWMbN9K0r8otafo1+gvvZhn8PfM25PpwbpQXXk2JxJ1GKlSgf+2uXPtc5Mz7NPxcmizNcR4D4dxB6rN+S+7lYCSSw9vnFkxqUaHiyuEr/c9bpeIVWjKuM/RYhWHuM4JY5R6o9OGWE+jDv1lVYy7qPVnJPsA5xRhKXRFSyRj1Z5ziPEWtdWXKqhzWPHPmfXOyGNRXJ5+XM5ytehDrt/8ANRLf8WNln9w/cQ2V4XQu1vxKwDXWfkMV/wANg/Jhy+/Edv1FUX0f7glCOo/cH3x2TTRYEQD69bqa1206hqFySQtVL7iccyXU+UxnijN2zoxaieNUhd6apksFl9xTUOrXlqalF2FVQudvojCD5OPHzkrFC1XoXLPkp2uGEbrzatvftuqravT/ABdWKFbGdo28+g656Suyjz8yPiJ8fI0txRtPpqaqNSDq79VZbqG21NYFbvHZymMDJCjp4zneK8leh1rPWLd6mKk3o1ti6izv78C69lqd2UdFAK7VX1ACb9jGqOVame7cHpr9RRUtWn1D0IFC4CVP0GMjepwY5YYy5YY9ROCpDNLra9BQz1ub9dqO8SmtiWbeTlrbT4jOGJPsHOZZIttQS4N8M1FPLJ8mThpt0yAVXOj4O+zCsbGJyzMGBBJJJ983eKMo7Wcsc84zckEur1Pem5tTY920Ir7KlCKCTgKFweZPUGJYIKO0ctTNyUvUXqb77nD33vfsDKgKVVqobGeSKMn0R1lY8UYdCc2eWXxEtGouKs7WXJUjJUBUoSlTtyMqoz8leuekcYwhJu+WKeTJkilXCAbW6nfXYNQwahGr03xVOKFYKGwNvpclHysw7CLv5j+KmtvyA02s1FJZqr2Syxma2zu6mNjMxZiQVwOZJ5YjlgjKKi/QmGpnCbmurBp4hqq7HuXU2d/ZgWWsK2LAdF2kbQB5ADx8zD4eDjtBarIp77Mrs7Fmsc2OzM7u2AWZiSeQ5Dr0E3hFRikjnyTc5OT9RDiWjNgNprChs2Oawdps2NsDcuRbpnmPvj3xvbfInCW3dXHuYnE1RgzNYJaMpCSJRIysSWOJpQSGbI01iQaI0ViSy0eo4b2dyoa4sCeYRcAj6x/acWTU81E9HFpLVzOgOAaf6Lf3mY/ETNvhcZf/AKDp/ot/eYfETH8LjCHAtP8ARb+8w7eY/hcYQ4JR5N/eYu3mHwuMRq+BDGaic/RY5B9h8JUc7/3Gc9Kq7pxSpBwRgg4IPgZ0nG1XAQiGGBAZ1OEJWiX6q4bq9NW1hGM5IBbp4nA6eZE5tRNpKK9Ts0mNNucuiEaFdVribNXqO7SpWv7qute7qJGAM8mbCluZMilhp+ppueobj0SJRpN9GltBIbV2CuqsqBjKu2WOfBUYy3nSk1RlHStxTvlmjT6fSnVLpxe1liswtUaewLlcErv6efj4GQ88tt0aLSwUknL6Fammmy/UlLgtGnDHUN3Brq0grUAruP8AMYkOcjpjn4ZUMzjHnllZdNGU+66Xr8iHhim3TIlu9NVW1tT7CDsUAk7T6mXy6y1n7rbXKMpaWppJ8P1I/C6RXfZ8KrxprGS9ip217cFgT4tgg4Hjy6xfE89Cno+H3iXcFPfV1V2BxZX3u4rt2oCASR7x98qOoW1toiWjakkn1Fpwyq34O9GoW6rUWPUtgQgblDkkDPMYR/u8YLU8O0EtHytsrTMPFtPXRYKe+W270y9abSakGNpcZypbIIHtmmLM5voZ59OsS6nT7VNqkWsaa3udC+n2A0ojFmbdnLEEr6O0gjHPM5sMFOT3dTs1GSWOC2LumbTcBUmuqy9atRbW1lNOwsdi+LHw/wD3rgzeWqp8K0jmhoty7zpv0MlnDqqaFv1eoXTLZnuE277LsDPogHn/AOR0lS1PNQVkw0fd3TdD9L2fVylVl4q1dlJvTTlCxWsED02HIczj3HGcGKWrp8LgcdA2uZVL2E6bgiNp6b7dQtC3XCkBkydxYooXB9Ikj3DJ8JU9VUmkrJx6LdFSlKuQLOzh+E3U98q1adFsuvcYWtCu7mM9cA+PgZS1a2bq59iXoZdq4Xx1sPtF3VXC9JXRYbq9RqO+DlGrL1hWcHaeY592Jlgk8mo3NVRrqYxxaVRi7TfX+Tx9gnqo8RmawS0ZsQZRmNriZUTQkhmqNNcg1R3uy+k7y7cRlahu+1/T+5905dRPbGvc7NJj3Tt+h7SeeesXEBYgMsQAuIC4AcLj+nAZbB/Xyb6w8fu/KdWCVqji1UKe45YmxyhiIZ1+Gql2m1OlLrW9wPdlzgMcdPX06eRnJqE1JSO/SNOMoeodWkI0/EaFsqF5p7skvhE3ocEsRy5NIy5FLa/Q1wYnBSXqBray1nDatNYjdzp7NQrhhtJxWiEZ65DP7ootNycuhU4yUYxh1N9erpbX1qGrNqadm1JrI2radoRc/Sx3nLrgD1Sbexr0KqPapvrRzKeHtZo9XpFsqOpbWCzUAWeiQ9yW2c/qlvvjbScX6EpNqcV1s06TXU267cjBqOG6Syo2Aja1zlN4U9DtWoe8nyku9t+7Li1uSXojnKmeHaWpsb9bq0e0Z553G1iftIPvmv8A9P0Rhf8Apf8AJ/1O2NWja3VorVbhpaaKRafi2f4x2U+YIevI8hMtr2X8zo3rtNvyMfC67xq6/hVmmRNNRY9On0i7Kqc4Tcck89u4Dwxnl1jlt28dSYue9KSSVHnOFUG8qeS2al2udnOPSclzk+rOPdO6NY4WeZK8uWvdna4haui0h09tiW23XVmmmtt5Cb1LtjwUAM3ln1mct9pkTgjtUeywuOR2au0N+oIe/SWaKulqAG1WN2q2jcdiNnHUnAIPMnlM8cYt7ZX16G2aUkt0EunUy8f01bWabWiyo6WmuikLuyybrQGAHmcoCP8ABNcL2uUH1ZhqFvUZp91dTTxDUV6PUariNr1ur0V1aNEcM97bQQij6273MT4GZx70FjXWzaXdm8rfFcGNqfjeCaVyrGms6m85GBaqLz9WSbZcek5fQifLxx+d/wBQnI1dPGVS2tHs1e1ja4VBRUKq2yfBT3dv3mJdxwb6Dk+0WSMXz0/j/wBOT22dN2iprYOlGjBUjod5UA/dV+M69FzKUmcP4hUYwgvRHl7J6SPIZmsloyYgyjMZXEyommuQzZGmuQzRHs+yFOKXf6b8vYox+ZM87VPvUetoo1Bv3OjxjUGuixgcNgKpHUEnHKZYo7ppG+ee2DaJwS1n09bMSxwwJJyThiB+UWZJTdC08m8abN4mZuXABHEHK02EHBCHBHhKxq5IjK6g2hHA7y9IySSpKknmfMfgZWaNSM9PLdDkLjde6kn6JVv2/eGF1IeoVwPOidZ54YiAllasCrAMp6hgCD7ohoUOH0bdnc17M7tuxdu7zx5xUitzCOip9L4qv0sb/QX0sdM+cKQbmHXpq1UotaKh6qFAU+6FILYs6CnZs7qvZnOzYu3PniFINzuyPpKioQ1oUXmqlAVB9QhSFbIdPXuL7F3kbS20bivlnyjpCtgDS1qpQVoEPVQgCn3R0gt9RH/p1ABUU1bSckd2uCfOG1BufuMdARtIBUjBBGRjyxKIEU6SuvPd1omeuxQufugkkDk31Fvoqi281Vl853bF3Z88x0rDc6oF9LWWDlELjoxUbh75VLqTufQX8FrDFxWgc9WCgN98KXUTk6oWdLX6fxaen/M9Een7fOVSE2xVmlrIVTWhVfkgqML7B4R7ULcxQpVc7VVdxy20AZPmZaSRnJtirJaMmZrJaM2IMsyDriZUTTXM2bRNNclmiPofBadmnpX/AABj7W9I/nPJyyubPcwR240jB2ruwlafSYsfYox+8100eWzDWS4SNvZ75tX9v9bTLP5jNtN5aOkJkdBcAM3FP5Fv1DKx+NGeby2czs3b6VieYDD3cj+Ym+oXCZzaSXLR29RXuR1+kpH4Tmi6dnZNXFo8kJ3nlBiIDFxCu7fW1Tvzbu2QBdihlcd4fE4YqfdM5X6GuNxqpGLSanWhVyhLsqcra2OzNe3czAgfLCkr19JvADEJzNHHGU12r5j4wd21toxTYe9GQa1JGeR3ldo6d3zIhch1A2236rvPRRe7yBzrYsRmkHnuwPl2+eAnjKbkQowrnr/6ZjrdWwACbdxTJ+D2ZTJrDcieYXNnPqducY5xbpFbIf4xmo1WrBcrWrAE7FNb7iAzgelu8lDdP6lHjG3IlRg+rM+p1mr9HbWeT5JFNi768vhyM+j0QlObHJ5DpE5SKUMfqxld+rJXK17dyBsVWA4L1qxBJGOXetzHQLy6yk5kOOMA6rVABjWpB25UUvuQMMknDeltyuQOZw2I90g2Y/cUmr1XVqwFJIGKXLKM14YgMc/Kf0R9HrBSn7A4Y/f+TNVxLVMVXu0D4HfA1WEUsc7c7ScglW6dMjnkGJTm+KG8WNc2MbVaoLuNanO30RU4K5CEk4Y527jyA57Wl7p+xGzFdWDTfqiaw4VQXG8pU+Ao73zOeexOeBjeI058WKUcauvv+hlbU6slCE25DBg9dhVGIBUkj5XiOXTIz0i3ZLXBWzFT5NOla2w7n3VBcEJtKZJHMMT8oDkMjAJB8MTSG6XLMZ7Iqo8ml5sc4h5aIZmslIzZmslozYgyzIOuJlRNNchmqNmkr3uiD+tlX7ziZydJs2xrdJI+mKMch0HITxmfQ9DynaW7dqCPBFVfeeZ/Od2nVQs8vVyvJXsd3s982r+3+tpy5/Gzt0vlI6QmR0FwAzcU/kW/UMrH40Z5vLZwOD27b09Z2n38h+OJ15VcWcGCVTR6ucJ6h5TW17bbF8mOPYeY/Cd0HcUeXkVTaFiMgz8RossQLW/dHvELMC4OwHLAbSDz9okyTa4LhJJ8oymjXMLB31aZGoFRQAlSVApPNOQBySOfTqZFT9zS8fHHt/cqyviB3BbKFA292WO5mOxshvQwPT2dPDPTpF3xp4vWwrtPrWptXvq1t78PQyBkValYMqNyOc4IPLoxjqddQUsaknXFcmc08RrUAWV2BUcEk7rbG74kEZXAPdYHPIBPQ45qppFXibCROInaS9K5XTbxkbgQAb/6COZ3ADPgDnwh3yW8X3/sW9GvAfbbTzVgm4FirbkIOcc/R70c8jO31x1MV4vVM6Ve7au4gttG8qMAtjmQPAZmqMXV8EMokAxiF4H38z6zAQBlCAaMQtoxANGSKeMTM7y0QzNZKRmzNZNEZMQZRmHXEyomlJDNUdzsvVv1Nfkm5z7hy/Eic2odQZ2aSO7Kj3onlntng9Vd3llj/SdiPZnl+GJ6kVUUjxJy3SbPXdnvm1f2/wBbTgz+Yz1NN5SOlMToLEAM3FP5Fv1DLx+NGeby2eUrcggjqCCPaJ3NWeWnTs9rW4YAjoQCPfPOap0ewnas4HHa8W5+koPvHL9hOnC+6cGpVTswAzUwCBgAUQyZgBMwAkAKMBAkxgCYxAGMQBjAAwEAZQhZjEAYxC2jJFPKEzO8pEMzWGWjNmawy0ZMTKMy0MGNGmsyGao6vBOIHT2h8bhgq46EqcdPXkCc+bHvjR1afL2ctx6XV9pajWwrDl2UgbgFC55ZPOckdNJPk9Cesi41HqedSdZ56Pa9nvm1X2/1tPOz+Yz19N5S/wA9Te7hQWYhQOZJOAJilfCN20lbLqtVwGUhlPQg5EbTTpgpKStCOKfyLfqGVj8aM83ls8kJ3Hlne4dxhFrVHDAqMAgZBHhOaeFt2jtxaiKjUjHxLXd84IGFUYXPU+ZM0xw2oxzZd746GUGWZBAxDCzAC8wAmYgKzGBRMABJjAEmAgCYxAkxiAMYCzGSAYxAGMQtpQhLmNEszuZZDMzmUjNmewzRGUhBMogtDEwNNZks1TNFZkM0RoQyGaI0IZJaPbdnvmtX+Z+tp5ufzGevpvKX+eoXHvm1n2P1CLB40Gp8tldnfm6/Wf8AOPP4w0vlo08U/kW/UMjH40Xm8tnkQZ3nlhAxAGDAYQMQBAxDLBgMvMAJmAEzACswAEmAgSYxAExgCTGIAmMQBMYgCYCFkykIWxjJEuZSJZnsMpEMzOZaMmZnMtGUhUoRawAfWZLLizQhkM1TNKGQaIehkMtHuOzvzWr/ADP1tPNz+Yz19L5S/wA9QuP/ADaz7H6hDB40PU+WyuznzdfrP+cM/jFpfLRp4r/It+oZGPxo0zeWzyAM9A8oIGIYYMQBAwGWDEBeYDsvMQEzACZgBWYxAkwAEmMQJMABJjEATGIAmMQBMYgCYxCnMoTEOZSIZmsMpGbM9hlozbM7mWjJgRgQQGNQxMEaEMhmqNFZkM0THoZLLR7vs2f4Wr/M/wBRp5mo8xns6Xyl9fuF2g+bWfY/UIsHjQ9T5bK7OfN1+s/5w1HjFpfLRp4t/It+oZGLxo0zeWzxwM9E8kMGIYQMQwgYgLBgBeYDLzACZgBMwArMABJgIomMASYCAJjECTGABMYgCYxC2MZIlzKRLEO0ohmdzLRDZnsMpGUmIYyyAYDIIAGpiEPraSy0x6GSzVM0I0hlpnvezR/hKv8AM/1GnmajzGe3pPKX1+4faE/w1n2P1iTg8aDVeUwezfzZfrP+ceo8YtL5aNXFvm9v1DIxeNGmby2eNBnoHkhAwGEDEMIGICwYDLzEBeYATMAJmAFZjAomAgSYwBJgIEmMQBMYAkwEATKEKdoyWIdpSJZnsaUkZtiHaWjNszuZaM2LMYAwAggMIQEMQxMEaEaQzRMejSWjRM+gdmD/AAlP+Z/qNPK1HmM9zSeSvr9w+0R/hbPsfrWLB40PVeUyuzPzZfrP+cNR42LSeUjTxf5vd9QyMXjRpn8tnjAZ6J5AQMQwgYDCBiAvMALzAZMxAXmAFZjArMAKJgIomMASYCBJjAEmAgCYxC2aUISzSkQ2IdpSIbEO0pENmd2lozbEsZRAJgMGMZIAEDEIIGAhqNJaKTNCNJaNEz6F2WP8HT/mf6jzydT5jPe0fkr6/cPtIf4Wz7H61i0/mIeq8pk7Ln+FT6z/AKjDU+Yw0flL6mvjHze76hkYvGjTP5cjxIM9E8cIGIYQMBlgxAFmAEzAZeYATMAJmAFZgBWYCBJgBRMYgSYxAExgAzRiEs0aRLYl2lENiHaUiGxLtLRm2IYykZizGMEwGVGBIAWIgCEBBqYhDkaS0Wme/wCx+qRtMlYYb6y4dfHBcsDjywZ5eqg1O/Q93QZIvEo3yhnavVIunNZI32Fdq+OAwJOPLlFpoNzsrWZEse31YPZLWIae6yA6sx2k8yCc5HnDVQe7d6E6LJFw2+pr7Q6xK6HUkb7BtVc8+fU48sSMEG5JmupyKMGvVnj1ad55QYMBlgxAFmIZeYAXmAyZgBMxATMYFZgBWYCKJjoASYCBLRiAZoxWJZpSRLZ1tR2Y1aUG9wiVivvDuswwBGQMY6+GPOc61WNy2rqdMtFlUN7qupg4TwXUawuKVB7sAsXbYBnOBnHXkfumuXPDFW4xw6bJmvYunvwDb2d1fftp1q721Aps7pgyV7hkbmOADjnzjWpx7N7dIl6TNv7NK38vQfZ2N1IYI92jqsbGK7NUBYc+rEla3G+Um1+hb/Dct05RT9rMPFuy+s0uzvKwwsda0apw4Lt8lfME+sTTFq8eTo+nuZZtDmxVa6+wfGOyOr0lLXXd0qAqOVuWJJwABjn/AODFi1mPJLbG7Lzfh+XDDfKqPPzrOIqAEgBIAEDEAQgIJWiEPrswcg4PgQcGS0XGQ4PnmTk+JPMyaNNwxXktFJjleKi7GK0mirGK8VDsMNEMINAZeYgLzACZgBMwAmYATMAKLRgCWgIAtGFgM8dE2LZ46FYeiurW2trlZ61cM6pglgOeOZxzOIpqTi1HqPHKKmnLoel4728axUXSCzTsGzY1i1MSMcgBzHX8hOPDoEneTk79R+KOSSxWv2GcK/8A6AldKrqFv1F2WLOFpVevIDBHIDHhJy/h7lLuUl9R4fxWMIVO2/oYOz3bv4P3o1FJs7257i9RG7LY5EHqBgAc+gE1z6DfWx9FRjpvxRY73x6u7Rz9TreD2XWXPXxG02MzsjtQqFmOflBt2PfNY49SoqKcV+5lLLpJTc2pO/0M/DeL6GnWV3jSWVVUhmRFtNzvZ0VmLkAAczy8cdZWTDmlicd1t/QnFqMEMymoUl875Oz2i7W8P161pdXrkWtiwWo6dQzEYyck9Bn7zOfBpM+Ftxcf5OvUa7T50lNSpe1HkuKtpCU+CLqVGD3nwpq2JPLG3YPbO/F2vPaV9DzMzw8dlf1OfNjAkAJAC4AWIhBQEMWIENSSzRDlkloakllIasRSDERQayRhiAwhEMuAFwAkAIYADACjGAJgIWY0IBpRLFtAkU0tEsU8ZAlpSM2KaMQJjGCYDKjAuAFQ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6705600" y="6139656"/>
            <a:ext cx="1714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dirty="0" smtClean="0"/>
              <a:t>Cond…</a:t>
            </a:r>
            <a:endParaRPr lang="en-US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85355"/>
            <a:ext cx="685800" cy="72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49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2817813" y="3268663"/>
            <a:ext cx="63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anchor="ctr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5" name="TextBox 1"/>
          <p:cNvSpPr txBox="1">
            <a:spLocks noChangeArrowheads="1"/>
          </p:cNvSpPr>
          <p:nvPr/>
        </p:nvSpPr>
        <p:spPr bwMode="auto">
          <a:xfrm>
            <a:off x="838200" y="6096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dirty="0" smtClean="0"/>
              <a:t>Cond…</a:t>
            </a:r>
            <a:endParaRPr lang="en-US" dirty="0"/>
          </a:p>
        </p:txBody>
      </p:sp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685800" y="1295400"/>
            <a:ext cx="76200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/>
            <a:r>
              <a:rPr lang="en-US" sz="2000" b="1" i="1" dirty="0">
                <a:solidFill>
                  <a:srgbClr val="0000FF"/>
                </a:solidFill>
              </a:rPr>
              <a:t>Oliver </a:t>
            </a:r>
            <a:r>
              <a:rPr lang="en-US" sz="2000" b="1" i="1" dirty="0" err="1">
                <a:solidFill>
                  <a:srgbClr val="0000FF"/>
                </a:solidFill>
              </a:rPr>
              <a:t>Landreth</a:t>
            </a:r>
            <a:r>
              <a:rPr lang="en-US" sz="2000" b="1" i="1" dirty="0">
                <a:solidFill>
                  <a:srgbClr val="0000FF"/>
                </a:solidFill>
              </a:rPr>
              <a:t> (2014</a:t>
            </a:r>
            <a:r>
              <a:rPr lang="en-US" sz="2000" b="1" i="1" dirty="0" smtClean="0">
                <a:solidFill>
                  <a:srgbClr val="0000FF"/>
                </a:solidFill>
              </a:rPr>
              <a:t>) </a:t>
            </a:r>
            <a:r>
              <a:rPr lang="en-US" sz="2000" b="1" dirty="0" smtClean="0"/>
              <a:t>opines </a:t>
            </a:r>
            <a:r>
              <a:rPr lang="en-US" sz="2000" b="1" dirty="0"/>
              <a:t>that The premise for putting employees first, and not customers, is a very simple one</a:t>
            </a:r>
            <a:r>
              <a:rPr lang="en-US" sz="2000" b="1" dirty="0" smtClean="0"/>
              <a:t>: putting </a:t>
            </a:r>
            <a:r>
              <a:rPr lang="en-US" sz="2000" b="1" dirty="0"/>
              <a:t>your employees first will make your employees feel more valued, this in turn </a:t>
            </a:r>
            <a:r>
              <a:rPr lang="en-US" sz="2000" b="1" dirty="0" smtClean="0"/>
              <a:t>will make </a:t>
            </a:r>
            <a:r>
              <a:rPr lang="en-US" sz="2000" b="1" dirty="0"/>
              <a:t>them </a:t>
            </a:r>
            <a:r>
              <a:rPr lang="en-US" sz="2000" b="1" u="sng" dirty="0"/>
              <a:t>more engaged </a:t>
            </a:r>
            <a:r>
              <a:rPr lang="en-US" sz="2000" b="1" dirty="0"/>
              <a:t>which will in turn result in </a:t>
            </a:r>
            <a:r>
              <a:rPr lang="en-US" sz="2000" b="1" u="sng" dirty="0"/>
              <a:t>improved performance</a:t>
            </a:r>
            <a:r>
              <a:rPr lang="en-US" sz="2000" b="1" dirty="0"/>
              <a:t>. </a:t>
            </a:r>
            <a:endParaRPr lang="en-US" sz="2000" b="1" dirty="0" smtClean="0"/>
          </a:p>
          <a:p>
            <a:pPr algn="just"/>
            <a:endParaRPr lang="en-US" sz="2000" b="1" dirty="0"/>
          </a:p>
          <a:p>
            <a:pPr algn="just"/>
            <a:r>
              <a:rPr lang="en-US" sz="2000" b="1" dirty="0" smtClean="0"/>
              <a:t>	</a:t>
            </a:r>
            <a:r>
              <a:rPr lang="en-US" sz="2000" b="1" i="1" dirty="0" smtClean="0">
                <a:solidFill>
                  <a:srgbClr val="0000FF"/>
                </a:solidFill>
              </a:rPr>
              <a:t>If </a:t>
            </a:r>
            <a:r>
              <a:rPr lang="en-US" sz="2000" b="1" i="1" dirty="0">
                <a:solidFill>
                  <a:srgbClr val="0000FF"/>
                </a:solidFill>
              </a:rPr>
              <a:t>you </a:t>
            </a:r>
            <a:r>
              <a:rPr lang="en-US" sz="2000" b="1" i="1" dirty="0" smtClean="0">
                <a:solidFill>
                  <a:srgbClr val="0000FF"/>
                </a:solidFill>
              </a:rPr>
              <a:t>have happy </a:t>
            </a:r>
            <a:r>
              <a:rPr lang="en-US" sz="2000" b="1" i="1" dirty="0">
                <a:solidFill>
                  <a:srgbClr val="0000FF"/>
                </a:solidFill>
              </a:rPr>
              <a:t>and engaged employees, you are increasing your chances of creating </a:t>
            </a:r>
            <a:r>
              <a:rPr lang="en-US" sz="2000" b="1" i="1" dirty="0" smtClean="0">
                <a:solidFill>
                  <a:srgbClr val="0000FF"/>
                </a:solidFill>
              </a:rPr>
              <a:t>satisfied customers</a:t>
            </a:r>
            <a:r>
              <a:rPr lang="en-US" sz="2000" b="1" i="1" dirty="0">
                <a:solidFill>
                  <a:srgbClr val="0000FF"/>
                </a:solidFill>
              </a:rPr>
              <a:t>.</a:t>
            </a:r>
            <a:endParaRPr lang="en-US" sz="2000" b="1" i="1" dirty="0" smtClean="0">
              <a:solidFill>
                <a:srgbClr val="0000FF"/>
              </a:solidFill>
            </a:endParaRPr>
          </a:p>
        </p:txBody>
      </p:sp>
      <p:sp>
        <p:nvSpPr>
          <p:cNvPr id="2" name="AutoShape 2" descr="data:image/jpeg;base64,/9j/4AAQSkZJRgABAQAAAQABAAD/2wCEAAkGBw8PDw8QDw8PDQ8PDw8PDRANDQ8ODw4QFRQWFhQVFRUYHSggGBolGxYUITEhJykrMC4uFyA/ODMsNygtLisBCgoKDg0OGhAQGi8kHCUsLCwsLCwsLCwsLCwsLCwsLCwsLCwsLCwsLCwsLCwsLCwsLCwsLCwsLCwsLCwsLCwsLP/AABEIAMIBAwMBEQACEQEDEQH/xAAbAAACAwEBAQAAAAAAAAAAAAACAwABBAUGB//EAEQQAAICAQIDBAQMBAQFBQEAAAECAAMRBBIFITEGE0FRImFxgRQjMjRScoKRobGywSQzQpJig7PSQ1NU0eEVY3Pw8Qf/xAAaAQADAQEBAQAAAAAAAAAAAAAAAQIDBAUG/8QANBEAAgIBAwEGBAUDBQEAAAAAAAECEQMEEiExEyIyM0FRFGGBsQVScZGhweHwI0Jy0fFD/9oADAMBAAIRAxEAPwDhz60+HJACxEAQEBBAQENRZLZSQ5VktlpDVSS2WkOVJJaQxVisqhgSKx0GFiKoMLEFFhYDL2wAmIgLxACtsAK2xgUVgAJWAqBKR2KhbJKsmhbJGJoUyRpkNCWWUmS0KdZVmbQlllEAERjBIgMqMCoASAEgBYgAQEQggICGoslspIeiyTRIfTXkgeZAkNlxXI1UisuhqrJsqhirEOgwsRQYEQF4gMvEQF4gBMQGTEAJiAisQArEdgURAQJEYAlYCoWySrFQpljsloS6SkyGhLLKTIaEuspMhoSyyjMAxjBIgMGMCQAuAFgRCCAgIaiyWNIeiyWaJD1T8JNmiRr0SZsrHm6D8RM5PhmsF3kFs5n2mK+BtcjETMVjSDAiGEBAYQEQFgRDCxACYgMvEAJiAExARWIAURAASIxFEQAEiMQBWMQtljE0KZZSZLQl1lIhoQ6ykyGhDrKTM2hLCWQARAYJgMqMCxEAYgIZWPf7ekTBGvuOW9ea5wfNG8j+x8fvEz3c0zbbxa6BIsTY0jfZXlUsHjlH9Tr/ANxg+3MzT5aN2rSkO4ambqf/AJa/1CTkfdZWJd9fqXYvpN9ZvziXQcurHqm2vd4udq/VHyj9+B98m7dFVUb9xYEZI9asAM3j8kfS9fs/P8pv0RajStgxiLAgBeIgLxACYgMmIATEAKxARREAKIjAEiAgSIxAkRgARGIUyxktCXWUS0IdZSIaEOstGbQh1lIzaFESiQDAZUYwhEIICAhyLJZaRs0lpQ5ABBGGVuauviD6pnJWjbG3F2brtINotqy1RODnm1TfRb9j4zJT52y6/c2ljVbo9PsauFJv30n/AIo+L9Vq5K/fzHvkZXXe9vsaYVuuHv8AcPhafH0g8sWpkHwwwiyPuMeFf6i/Us0F7ii/KaxlH9xhuqNse1ynS9xmuYF8L8isCtPWF8fecn3yYXVseRrdx0QyqgIossHX+VX4v6z5L+cTlbpFKKit0vohLsWJZjkn/wC49QlJUiG23bIBAQQEBl4isC8QGXiAExEBMRgViAFEQECRGIEiAAkRiAIjAEiMkBhGAl1jRLQl1lohozuspENCHWWjNozuJSMmLMYyoDCEBDEETBGqirPioPkx2/ieX3zNujWMbNLadkxuUrnpkcj7D4yNyfQ12OPVGvQalqmyAGBG2xG5rYviDInFSRrjm4OzfqNMqBL6GzWWG0E+nVYOe0+ftmUZN3GXU2lBKpw6fY6lXDb7Le/VF0+WDhXJPpeeAPE8+cxeWEY7G7OhYckp70qDHC9RSz2KEtZlceiSGQt1ZQfGT2sJJJ8D7DJBuS5Zg0ddaKbLMMVO1KehLDxfyUTWTk3Uf3MYKMVul+wm61nYs5yT+HqHkJSSiqRnKTk7Y1dK2MkbFPRn9EH2eJ90W5FKD6glR4HPrxgR2xUiARAWBAC8QAvEBkxACYgBWICKIgAJEYAkRiBIgIAiMQBEYAERki2EYhLrKRLEOsohmdxLRmzPYJaMpISZRIMBhCAh1YksqKNCCQzVG7Samyv5DEA9VOGRvap5GZSipdTeE5R6M6NN+nf+bUaj9PTnA96Hl90ycZrwu/1N1LHLxKvmv+jrdm9AjWPZnelbbaiRjJ+lj2Y++YZ8jSS9Tp0uJOTl6LoemnEegXADi9oNGvo3YPygtu3AJXz9vh7xOnBN+E49VjXE/wBzmnWKv8mta/8AG3xln3nkPdNtjfidnP2iXgVfczMxY5YliepYkmV06GbbfLLAgAQEBnV7OaNLbiLAGRa2ZgSQPAD85hqJuMeOp06TGpzqXQx16j4aa/gmj7lCrWMxtVmdeW3Azy65+6RCU4czfBeSOPJ3cUeR44RqPQPdN8Z8jpz5Z58+XLzxNO2h7mXw2X8oB4bdudO7O6td1gyvor1z15+6PtYUnYuwyW1XKG18LtW2lLUKC11AyQcrkbuh8vCS80XFuL6FLBNTipLqytZpmu1mpq09Q2UtXWAgCjPdqzEk8urY90jDkqFzZrqMO7JtxoTZw25e83Vle5XfbkqAi4Jz15jAPTymvaw456nP2GTlV0F/AbcVnYSLiRTgrmwgZOBnPQZj7WFtX0F2M6TrqVq+HXVMq2VsrP8AIAw24+Q2558xyjjlhLoxTwzg0pLqVreGX0hWtrKKxwpJUjPXHI8j7Y4ZYSdJhkwZIK5KjZoa6KtFdqr6fhBFqV1oHKlixReRz5t+EwzTn2ihBnTp8ePsnkmrMdlu6jU2pw/ajtXVQ3fIV055As2TkkswwFBzyHnC5qUU5cg1ilGUow49P1E3cH1K5zSwwyoean0m+SBg8zz8Ok6Fnxv1OV6bKv8AaaNN2Z1LWpXZWag+SWLVttUdTgN6wPfJlqsai2nZcNFlckpKjncb4c2nuashguc1lyhZ06bsDoCQcTTBl7SN+pjqcDxTr09DluJ0I5WZnEtEMz2CWjJmdxKRmDGMJIhGulgP6FPt3/sZDXzNov5G2m9R/wAGo+03f75k4v3ZtGS/Kv5/7NlWrT/pqD77/wDfM3B/mZrHIvyr+TZRra8gDSUknoB3hJ/GZuD/ADM1jkj+RHoOzLfF2qV2MtrEr0K5AwPwI905dR1TO7SPutfM7M5zqLgM5/H2xQw8WZFX25z+01wLvnPqX/p0cT4XX/09Xl1f/vOnY/zHH2kfyor4Qn/IrH2rf90Nr9xb1+VFd6v/ACkHvs/3R0/cW5e33ByD/SB7N37mAr+R2eE2PTpdbfWu+1a9tKlWcNZg7QVHMjJXPqnJqXcoxPQ0aqMpF8M1eoQa3V6kpuo0mESulqUG3e/ySxOSQPHwEzywUUop3bNcM3KUpyVUgAto0/CdKbbS993f6hzY3eWIp7xgW64LOnLyGOknat0vkVulsj7tj+Ia10XjGoQlWU06XTsOeLO7UAj177fwkpXtRo3TlI0aWvbdwzTFmeyjT26i0uxdwAgqXeTzJLOf7DCT8TXQIriKl16nJYNZoFNRbPEuIWNYyEq3ds9jqMjmBtRF9hMuKW5J9EjKbexuPVs6nEGOov4lpqzljw5aOv8AxSLTg+61D75FVFP5mt3Nx+QvS3o1+uZSwr4dpl0dDVJ3liMVLXsi4OTlalxjrUfOJp0n7ji0m0vRAdnNSlllNVdep7jR0WOlusJa++xiBuAJyQAX6+LDkMSpxlFW/UjHOMmormueTh6ziIamuigat0N7ajUanXAq1jczsRTzHMjlgAAeub4Mct25nLqc0dm1c2dbV65tLotGiVU2vcz2EahSyBQC27A8fSQe+JxeTM6dFxmsOnjauyu7ZtPw2ptu/U674RaFGF2KXtwB4AfFgeyS/HL5L+xUeccV+Z3/AFE6/jticSexi9mn0z90tNZ5fI2vZj+p9zMBnwGBjJMqGBSxX6kZdU4Z69EdHh/CUo4lc4Z3BobUYd3dlNjkYwT6nx/4kSkniSrmzWEJRzt3xVngawT8Y+e8s9OzJJO5ssRz9ZM9PFBRikjxs03OTbBcTZGDM9glozZmcS0ZszuJSMmKlCGIImNGisSGao10Vk+XtJCj7zM2zWMbN9K0r8otafo1+gvvZhn8PfM25PpwbpQXXk2JxJ1GKlSgf+2uXPtc5Mz7NPxcmizNcR4D4dxB6rN+S+7lYCSSw9vnFkxqUaHiyuEr/c9bpeIVWjKuM/RYhWHuM4JY5R6o9OGWE+jDv1lVYy7qPVnJPsA5xRhKXRFSyRj1Z5ziPEWtdWXKqhzWPHPmfXOyGNRXJ5+XM5ytehDrt/8ANRLf8WNln9w/cQ2V4XQu1vxKwDXWfkMV/wANg/Jhy+/Edv1FUX0f7glCOo/cH3x2TTRYEQD69bqa1206hqFySQtVL7iccyXU+UxnijN2zoxaieNUhd6apksFl9xTUOrXlqalF2FVQudvojCD5OPHzkrFC1XoXLPkp2uGEbrzatvftuqravT/ABdWKFbGdo28+g656Suyjz8yPiJ8fI0txRtPpqaqNSDq79VZbqG21NYFbvHZymMDJCjp4zneK8leh1rPWLd6mKk3o1ti6izv78C69lqd2UdFAK7VX1ACb9jGqOVame7cHpr9RRUtWn1D0IFC4CVP0GMjepwY5YYy5YY9ROCpDNLra9BQz1ub9dqO8SmtiWbeTlrbT4jOGJPsHOZZIttQS4N8M1FPLJ8mThpt0yAVXOj4O+zCsbGJyzMGBBJJJ983eKMo7Wcsc84zckEur1Pem5tTY920Ir7KlCKCTgKFweZPUGJYIKO0ctTNyUvUXqb77nD33vfsDKgKVVqobGeSKMn0R1lY8UYdCc2eWXxEtGouKs7WXJUjJUBUoSlTtyMqoz8leuekcYwhJu+WKeTJkilXCAbW6nfXYNQwahGr03xVOKFYKGwNvpclHysw7CLv5j+KmtvyA02s1FJZqr2Syxma2zu6mNjMxZiQVwOZJ5YjlgjKKi/QmGpnCbmurBp4hqq7HuXU2d/ZgWWsK2LAdF2kbQB5ADx8zD4eDjtBarIp77Mrs7Fmsc2OzM7u2AWZiSeQ5Dr0E3hFRikjnyTc5OT9RDiWjNgNprChs2Oawdps2NsDcuRbpnmPvj3xvbfInCW3dXHuYnE1RgzNYJaMpCSJRIysSWOJpQSGbI01iQaI0ViSy0eo4b2dyoa4sCeYRcAj6x/acWTU81E9HFpLVzOgOAaf6Lf3mY/ETNvhcZf/AKDp/ot/eYfETH8LjCHAtP8ARb+8w7eY/hcYQ4JR5N/eYu3mHwuMRq+BDGaic/RY5B9h8JUc7/3Gc9Kq7pxSpBwRgg4IPgZ0nG1XAQiGGBAZ1OEJWiX6q4bq9NW1hGM5IBbp4nA6eZE5tRNpKK9Ts0mNNucuiEaFdVribNXqO7SpWv7qute7qJGAM8mbCluZMilhp+ppueobj0SJRpN9GltBIbV2CuqsqBjKu2WOfBUYy3nSk1RlHStxTvlmjT6fSnVLpxe1liswtUaewLlcErv6efj4GQ88tt0aLSwUknL6Fammmy/UlLgtGnDHUN3Brq0grUAruP8AMYkOcjpjn4ZUMzjHnllZdNGU+66Xr8iHhim3TIlu9NVW1tT7CDsUAk7T6mXy6y1n7rbXKMpaWppJ8P1I/C6RXfZ8KrxprGS9ip217cFgT4tgg4Hjy6xfE89Cno+H3iXcFPfV1V2BxZX3u4rt2oCASR7x98qOoW1toiWjakkn1Fpwyq34O9GoW6rUWPUtgQgblDkkDPMYR/u8YLU8O0EtHytsrTMPFtPXRYKe+W270y9abSakGNpcZypbIIHtmmLM5voZ59OsS6nT7VNqkWsaa3udC+n2A0ojFmbdnLEEr6O0gjHPM5sMFOT3dTs1GSWOC2LumbTcBUmuqy9atRbW1lNOwsdi+LHw/wD3rgzeWqp8K0jmhoty7zpv0MlnDqqaFv1eoXTLZnuE277LsDPogHn/AOR0lS1PNQVkw0fd3TdD9L2fVylVl4q1dlJvTTlCxWsED02HIczj3HGcGKWrp8LgcdA2uZVL2E6bgiNp6b7dQtC3XCkBkydxYooXB9Ikj3DJ8JU9VUmkrJx6LdFSlKuQLOzh+E3U98q1adFsuvcYWtCu7mM9cA+PgZS1a2bq59iXoZdq4Xx1sPtF3VXC9JXRYbq9RqO+DlGrL1hWcHaeY592Jlgk8mo3NVRrqYxxaVRi7TfX+Tx9gnqo8RmawS0ZsQZRmNriZUTQkhmqNNcg1R3uy+k7y7cRlahu+1/T+5905dRPbGvc7NJj3Tt+h7SeeesXEBYgMsQAuIC4AcLj+nAZbB/Xyb6w8fu/KdWCVqji1UKe45YmxyhiIZ1+Gql2m1OlLrW9wPdlzgMcdPX06eRnJqE1JSO/SNOMoeodWkI0/EaFsqF5p7skvhE3ocEsRy5NIy5FLa/Q1wYnBSXqBray1nDatNYjdzp7NQrhhtJxWiEZ65DP7ootNycuhU4yUYxh1N9erpbX1qGrNqadm1JrI2radoRc/Sx3nLrgD1Sbexr0KqPapvrRzKeHtZo9XpFsqOpbWCzUAWeiQ9yW2c/qlvvjbScX6EpNqcV1s06TXU267cjBqOG6Syo2Aja1zlN4U9DtWoe8nyku9t+7Li1uSXojnKmeHaWpsb9bq0e0Z553G1iftIPvmv8A9P0Rhf8Apf8AJ/1O2NWja3VorVbhpaaKRafi2f4x2U+YIevI8hMtr2X8zo3rtNvyMfC67xq6/hVmmRNNRY9On0i7Kqc4Tcck89u4Dwxnl1jlt28dSYue9KSSVHnOFUG8qeS2al2udnOPSclzk+rOPdO6NY4WeZK8uWvdna4haui0h09tiW23XVmmmtt5Cb1LtjwUAM3ln1mct9pkTgjtUeywuOR2au0N+oIe/SWaKulqAG1WN2q2jcdiNnHUnAIPMnlM8cYt7ZX16G2aUkt0EunUy8f01bWabWiyo6WmuikLuyybrQGAHmcoCP8ABNcL2uUH1ZhqFvUZp91dTTxDUV6PUariNr1ur0V1aNEcM97bQQij6273MT4GZx70FjXWzaXdm8rfFcGNqfjeCaVyrGms6m85GBaqLz9WSbZcek5fQifLxx+d/wBQnI1dPGVS2tHs1e1ja4VBRUKq2yfBT3dv3mJdxwb6Dk+0WSMXz0/j/wBOT22dN2iprYOlGjBUjod5UA/dV+M69FzKUmcP4hUYwgvRHl7J6SPIZmsloyYgyjMZXEyommuQzZGmuQzRHs+yFOKXf6b8vYox+ZM87VPvUetoo1Bv3OjxjUGuixgcNgKpHUEnHKZYo7ppG+ee2DaJwS1n09bMSxwwJJyThiB+UWZJTdC08m8abN4mZuXABHEHK02EHBCHBHhKxq5IjK6g2hHA7y9IySSpKknmfMfgZWaNSM9PLdDkLjde6kn6JVv2/eGF1IeoVwPOidZ54YiAllasCrAMp6hgCD7ohoUOH0bdnc17M7tuxdu7zx5xUitzCOip9L4qv0sb/QX0sdM+cKQbmHXpq1UotaKh6qFAU+6FILYs6CnZs7qvZnOzYu3PniFINzuyPpKioQ1oUXmqlAVB9QhSFbIdPXuL7F3kbS20bivlnyjpCtgDS1qpQVoEPVQgCn3R0gt9RH/p1ABUU1bSckd2uCfOG1BufuMdARtIBUjBBGRjyxKIEU6SuvPd1omeuxQufugkkDk31Fvoqi281Vl853bF3Z88x0rDc6oF9LWWDlELjoxUbh75VLqTufQX8FrDFxWgc9WCgN98KXUTk6oWdLX6fxaen/M9Een7fOVSE2xVmlrIVTWhVfkgqML7B4R7ULcxQpVc7VVdxy20AZPmZaSRnJtirJaMmZrJaM2IMsyDriZUTTXM2bRNNclmiPofBadmnpX/AABj7W9I/nPJyyubPcwR240jB2ruwlafSYsfYox+8100eWzDWS4SNvZ75tX9v9bTLP5jNtN5aOkJkdBcAM3FP5Fv1DKx+NGeby2czs3b6VieYDD3cj+Ym+oXCZzaSXLR29RXuR1+kpH4Tmi6dnZNXFo8kJ3nlBiIDFxCu7fW1Tvzbu2QBdihlcd4fE4YqfdM5X6GuNxqpGLSanWhVyhLsqcra2OzNe3czAgfLCkr19JvADEJzNHHGU12r5j4wd21toxTYe9GQa1JGeR3ldo6d3zIhch1A2236rvPRRe7yBzrYsRmkHnuwPl2+eAnjKbkQowrnr/6ZjrdWwACbdxTJ+D2ZTJrDcieYXNnPqducY5xbpFbIf4xmo1WrBcrWrAE7FNb7iAzgelu8lDdP6lHjG3IlRg+rM+p1mr9HbWeT5JFNi768vhyM+j0QlObHJ5DpE5SKUMfqxld+rJXK17dyBsVWA4L1qxBJGOXetzHQLy6yk5kOOMA6rVABjWpB25UUvuQMMknDeltyuQOZw2I90g2Y/cUmr1XVqwFJIGKXLKM14YgMc/Kf0R9HrBSn7A4Y/f+TNVxLVMVXu0D4HfA1WEUsc7c7ScglW6dMjnkGJTm+KG8WNc2MbVaoLuNanO30RU4K5CEk4Y527jyA57Wl7p+xGzFdWDTfqiaw4VQXG8pU+Ao73zOeexOeBjeI058WKUcauvv+hlbU6slCE25DBg9dhVGIBUkj5XiOXTIz0i3ZLXBWzFT5NOla2w7n3VBcEJtKZJHMMT8oDkMjAJB8MTSG6XLMZ7Iqo8ml5sc4h5aIZmslIzZmslozYgyzIOuJlRNNchmqNmkr3uiD+tlX7ziZydJs2xrdJI+mKMch0HITxmfQ9DynaW7dqCPBFVfeeZ/Od2nVQs8vVyvJXsd3s982r+3+tpy5/Gzt0vlI6QmR0FwAzcU/kW/UMrH40Z5vLZwOD27b09Z2n38h+OJ15VcWcGCVTR6ucJ6h5TW17bbF8mOPYeY/Cd0HcUeXkVTaFiMgz8RossQLW/dHvELMC4OwHLAbSDz9okyTa4LhJJ8oymjXMLB31aZGoFRQAlSVApPNOQBySOfTqZFT9zS8fHHt/cqyviB3BbKFA292WO5mOxshvQwPT2dPDPTpF3xp4vWwrtPrWptXvq1t78PQyBkValYMqNyOc4IPLoxjqddQUsaknXFcmc08RrUAWV2BUcEk7rbG74kEZXAPdYHPIBPQ45qppFXibCROInaS9K5XTbxkbgQAb/6COZ3ADPgDnwh3yW8X3/sW9GvAfbbTzVgm4FirbkIOcc/R70c8jO31x1MV4vVM6Ve7au4gttG8qMAtjmQPAZmqMXV8EMokAxiF4H38z6zAQBlCAaMQtoxANGSKeMTM7y0QzNZKRmzNZNEZMQZRmHXEyomlJDNUdzsvVv1Nfkm5z7hy/Eic2odQZ2aSO7Kj3onlntng9Vd3llj/SdiPZnl+GJ6kVUUjxJy3SbPXdnvm1f2/wBbTgz+Yz1NN5SOlMToLEAM3FP5Fv1DLx+NGeby2eUrcggjqCCPaJ3NWeWnTs9rW4YAjoQCPfPOap0ewnas4HHa8W5+koPvHL9hOnC+6cGpVTswAzUwCBgAUQyZgBMwAkAKMBAkxgCYxAGMQBjAAwEAZQhZjEAYxC2jJFPKEzO8pEMzWGWjNmawy0ZMTKMy0MGNGmsyGao6vBOIHT2h8bhgq46EqcdPXkCc+bHvjR1afL2ctx6XV9pajWwrDl2UgbgFC55ZPOckdNJPk9Cesi41HqedSdZ56Pa9nvm1X2/1tPOz+Yz19N5S/wA9Te7hQWYhQOZJOAJilfCN20lbLqtVwGUhlPQg5EbTTpgpKStCOKfyLfqGVj8aM83ls8kJ3Hlne4dxhFrVHDAqMAgZBHhOaeFt2jtxaiKjUjHxLXd84IGFUYXPU+ZM0xw2oxzZd746GUGWZBAxDCzAC8wAmYgKzGBRMABJjAEmAgCYxAkxiAMYCzGSAYxAGMQtpQhLmNEszuZZDMzmUjNmewzRGUhBMogtDEwNNZks1TNFZkM0RoQyGaI0IZJaPbdnvmtX+Z+tp5ufzGevpvKX+eoXHvm1n2P1CLB40Gp8tldnfm6/Wf8AOPP4w0vlo08U/kW/UMjH40Xm8tnkQZ3nlhAxAGDAYQMQBAxDLBgMvMAJmAEzACswAEmAgSYxAExgCTGIAmMQBMYgCYCFkykIWxjJEuZSJZnsMpEMzOZaMmZnMtGUhUoRawAfWZLLizQhkM1TNKGQaIehkMtHuOzvzWr/ADP1tPNz+Yz19L5S/wA9QuP/ADaz7H6hDB40PU+WyuznzdfrP+cM/jFpfLRp4r/It+oZGPxo0zeWzyAM9A8oIGIYYMQBAwGWDEBeYDsvMQEzACZgBWYxAkwAEmMQJMABJjEATGIAmMQBMYgCYxCnMoTEOZSIZmsMpGbM9hlozbM7mWjJgRgQQGNQxMEaEMhmqNFZkM0THoZLLR7vs2f4Wr/M/wBRp5mo8xns6Xyl9fuF2g+bWfY/UIsHjQ9T5bK7OfN1+s/5w1HjFpfLRp4t/It+oZGLxo0zeWzxwM9E8kMGIYQMQwgYgLBgBeYDLzACZgBMwArMABJgIomMASYCAJjECTGABMYgCYxC2MZIlzKRLEO0ohmdzLRDZnsMpGUmIYyyAYDIIAGpiEPraSy0x6GSzVM0I0hlpnvezR/hKv8AM/1GnmajzGe3pPKX1+4faE/w1n2P1iTg8aDVeUwezfzZfrP+ceo8YtL5aNXFvm9v1DIxeNGmby2eNBnoHkhAwGEDEMIGICwYDLzEBeYATMAJmAFZjAomAgSYwBJgIEmMQBMYAkwEATKEKdoyWIdpSJZnsaUkZtiHaWjNszuZaM2LMYAwAggMIQEMQxMEaEaQzRMejSWjRM+gdmD/AAlP+Z/qNPK1HmM9zSeSvr9w+0R/hbPsfrWLB40PVeUyuzPzZfrP+cNR42LSeUjTxf5vd9QyMXjRpn8tnjAZ6J5AQMQwgYDCBiAvMALzAZMxAXmAFZjArMAKJgIomMASYCBJjAEmAgCYxC2aUISzSkQ2IdpSIbEO0pENmd2lozbEsZRAJgMGMZIAEDEIIGAhqNJaKTNCNJaNEz6F2WP8HT/mf6jzydT5jPe0fkr6/cPtIf4Wz7H61i0/mIeq8pk7Ln+FT6z/AKjDU+Yw0flL6mvjHze76hkYvGjTP5cjxIM9E8cIGIYQMBlgxAFmAEzAZeYATMAJmAFZgBWYCBJgBRMYgSYxAExgAzRiEs0aRLYl2lENiHaUiGxLtLRm2IYykZizGMEwGVGBIAWIgCEBBqYhDkaS0Wme/wCx+qRtMlYYb6y4dfHBcsDjywZ5eqg1O/Q93QZIvEo3yhnavVIunNZI32Fdq+OAwJOPLlFpoNzsrWZEse31YPZLWIae6yA6sx2k8yCc5HnDVQe7d6E6LJFw2+pr7Q6xK6HUkb7BtVc8+fU48sSMEG5JmupyKMGvVnj1ad55QYMBlgxAFmIZeYAXmAyZgBMxATMYFZgBWYCKJjoASYCBLRiAZoxWJZpSRLZ1tR2Y1aUG9wiVivvDuswwBGQMY6+GPOc61WNy2rqdMtFlUN7qupg4TwXUawuKVB7sAsXbYBnOBnHXkfumuXPDFW4xw6bJmvYunvwDb2d1fftp1q721Aps7pgyV7hkbmOADjnzjWpx7N7dIl6TNv7NK38vQfZ2N1IYI92jqsbGK7NUBYc+rEla3G+Um1+hb/Dct05RT9rMPFuy+s0uzvKwwsda0apw4Lt8lfME+sTTFq8eTo+nuZZtDmxVa6+wfGOyOr0lLXXd0qAqOVuWJJwABjn/AODFi1mPJLbG7Lzfh+XDDfKqPPzrOIqAEgBIAEDEAQgIJWiEPrswcg4PgQcGS0XGQ4PnmTk+JPMyaNNwxXktFJjleKi7GK0mirGK8VDsMNEMINAZeYgLzACZgBMwAmYATMAKLRgCWgIAtGFgM8dE2LZ46FYeiurW2trlZ61cM6pglgOeOZxzOIpqTi1HqPHKKmnLoel4728axUXSCzTsGzY1i1MSMcgBzHX8hOPDoEneTk79R+KOSSxWv2GcK/8A6AldKrqFv1F2WLOFpVevIDBHIDHhJy/h7lLuUl9R4fxWMIVO2/oYOz3bv4P3o1FJs7257i9RG7LY5EHqBgAc+gE1z6DfWx9FRjpvxRY73x6u7Rz9TreD2XWXPXxG02MzsjtQqFmOflBt2PfNY49SoqKcV+5lLLpJTc2pO/0M/DeL6GnWV3jSWVVUhmRFtNzvZ0VmLkAAczy8cdZWTDmlicd1t/QnFqMEMymoUl875Oz2i7W8P161pdXrkWtiwWo6dQzEYyck9Bn7zOfBpM+Ftxcf5OvUa7T50lNSpe1HkuKtpCU+CLqVGD3nwpq2JPLG3YPbO/F2vPaV9DzMzw8dlf1OfNjAkAJAC4AWIhBQEMWIENSSzRDlkloakllIasRSDERQayRhiAwhEMuAFwAkAIYADACjGAJgIWY0IBpRLFtAkU0tEsU8ZAlpSM2KaMQJjGCYDKjAuAFQ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441765"/>
            <a:ext cx="2790669" cy="20903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85355"/>
            <a:ext cx="685800" cy="72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777A-5295-4FF6-89A7-D5911E824F4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162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8592</TotalTime>
  <Words>1505</Words>
  <Application>Microsoft Office PowerPoint</Application>
  <PresentationFormat>On-screen Show (4:3)</PresentationFormat>
  <Paragraphs>393</Paragraphs>
  <Slides>28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Academic Associates– IIM Ahmedabad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IIMA</dc:creator>
  <cp:lastModifiedBy>I544</cp:lastModifiedBy>
  <cp:revision>1226</cp:revision>
  <cp:lastPrinted>2014-03-15T07:14:04Z</cp:lastPrinted>
  <dcterms:created xsi:type="dcterms:W3CDTF">1601-01-01T00:00:00Z</dcterms:created>
  <dcterms:modified xsi:type="dcterms:W3CDTF">2015-02-06T17:26:00Z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